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70"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10BBE4-EFF9-4026-9710-0A35DBB6434B}" type="datetimeFigureOut">
              <a:rPr lang="en-US" smtClean="0"/>
              <a:t>1/26/2020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B03557-428C-4E7E-BD5E-49DFFD2397C5}" type="slidenum">
              <a:rPr lang="en-US" smtClean="0"/>
              <a:t>‹#›</a:t>
            </a:fld>
            <a:endParaRPr lang="en-US"/>
          </a:p>
        </p:txBody>
      </p:sp>
    </p:spTree>
    <p:extLst>
      <p:ext uri="{BB962C8B-B14F-4D97-AF65-F5344CB8AC3E}">
        <p14:creationId xmlns:p14="http://schemas.microsoft.com/office/powerpoint/2010/main" val="1521481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B03557-428C-4E7E-BD5E-49DFFD2397C5}" type="slidenum">
              <a:rPr lang="en-US" smtClean="0"/>
              <a:t>10</a:t>
            </a:fld>
            <a:endParaRPr lang="en-US"/>
          </a:p>
        </p:txBody>
      </p:sp>
    </p:spTree>
    <p:extLst>
      <p:ext uri="{BB962C8B-B14F-4D97-AF65-F5344CB8AC3E}">
        <p14:creationId xmlns:p14="http://schemas.microsoft.com/office/powerpoint/2010/main" val="95815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7FBC3F5-CA4D-4F51-BECF-ED3AACD4E9D0}" type="datetimeFigureOut">
              <a:rPr lang="en-US" smtClean="0"/>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24A1EA-70B0-4AC9-919C-1BE0F5B1D18F}" type="slidenum">
              <a:rPr lang="en-US" smtClean="0"/>
              <a:t>‹#›</a:t>
            </a:fld>
            <a:endParaRPr lang="en-US"/>
          </a:p>
        </p:txBody>
      </p:sp>
    </p:spTree>
    <p:extLst>
      <p:ext uri="{BB962C8B-B14F-4D97-AF65-F5344CB8AC3E}">
        <p14:creationId xmlns:p14="http://schemas.microsoft.com/office/powerpoint/2010/main" val="1475904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FBC3F5-CA4D-4F51-BECF-ED3AACD4E9D0}" type="datetimeFigureOut">
              <a:rPr lang="en-US" smtClean="0"/>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24A1EA-70B0-4AC9-919C-1BE0F5B1D18F}" type="slidenum">
              <a:rPr lang="en-US" smtClean="0"/>
              <a:t>‹#›</a:t>
            </a:fld>
            <a:endParaRPr lang="en-US"/>
          </a:p>
        </p:txBody>
      </p:sp>
    </p:spTree>
    <p:extLst>
      <p:ext uri="{BB962C8B-B14F-4D97-AF65-F5344CB8AC3E}">
        <p14:creationId xmlns:p14="http://schemas.microsoft.com/office/powerpoint/2010/main" val="1454604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FBC3F5-CA4D-4F51-BECF-ED3AACD4E9D0}" type="datetimeFigureOut">
              <a:rPr lang="en-US" smtClean="0"/>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24A1EA-70B0-4AC9-919C-1BE0F5B1D18F}"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1223779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FBC3F5-CA4D-4F51-BECF-ED3AACD4E9D0}" type="datetimeFigureOut">
              <a:rPr lang="en-US" smtClean="0"/>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24A1EA-70B0-4AC9-919C-1BE0F5B1D18F}" type="slidenum">
              <a:rPr lang="en-US" smtClean="0"/>
              <a:t>‹#›</a:t>
            </a:fld>
            <a:endParaRPr lang="en-US"/>
          </a:p>
        </p:txBody>
      </p:sp>
    </p:spTree>
    <p:extLst>
      <p:ext uri="{BB962C8B-B14F-4D97-AF65-F5344CB8AC3E}">
        <p14:creationId xmlns:p14="http://schemas.microsoft.com/office/powerpoint/2010/main" val="3042101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FBC3F5-CA4D-4F51-BECF-ED3AACD4E9D0}" type="datetimeFigureOut">
              <a:rPr lang="en-US" smtClean="0"/>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24A1EA-70B0-4AC9-919C-1BE0F5B1D18F}"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2537712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FBC3F5-CA4D-4F51-BECF-ED3AACD4E9D0}" type="datetimeFigureOut">
              <a:rPr lang="en-US" smtClean="0"/>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24A1EA-70B0-4AC9-919C-1BE0F5B1D18F}" type="slidenum">
              <a:rPr lang="en-US" smtClean="0"/>
              <a:t>‹#›</a:t>
            </a:fld>
            <a:endParaRPr lang="en-US"/>
          </a:p>
        </p:txBody>
      </p:sp>
    </p:spTree>
    <p:extLst>
      <p:ext uri="{BB962C8B-B14F-4D97-AF65-F5344CB8AC3E}">
        <p14:creationId xmlns:p14="http://schemas.microsoft.com/office/powerpoint/2010/main" val="34163733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FBC3F5-CA4D-4F51-BECF-ED3AACD4E9D0}" type="datetimeFigureOut">
              <a:rPr lang="en-US" smtClean="0"/>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24A1EA-70B0-4AC9-919C-1BE0F5B1D18F}" type="slidenum">
              <a:rPr lang="en-US" smtClean="0"/>
              <a:t>‹#›</a:t>
            </a:fld>
            <a:endParaRPr lang="en-US"/>
          </a:p>
        </p:txBody>
      </p:sp>
    </p:spTree>
    <p:extLst>
      <p:ext uri="{BB962C8B-B14F-4D97-AF65-F5344CB8AC3E}">
        <p14:creationId xmlns:p14="http://schemas.microsoft.com/office/powerpoint/2010/main" val="33922060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FBC3F5-CA4D-4F51-BECF-ED3AACD4E9D0}" type="datetimeFigureOut">
              <a:rPr lang="en-US" smtClean="0"/>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24A1EA-70B0-4AC9-919C-1BE0F5B1D18F}" type="slidenum">
              <a:rPr lang="en-US" smtClean="0"/>
              <a:t>‹#›</a:t>
            </a:fld>
            <a:endParaRPr lang="en-US"/>
          </a:p>
        </p:txBody>
      </p:sp>
    </p:spTree>
    <p:extLst>
      <p:ext uri="{BB962C8B-B14F-4D97-AF65-F5344CB8AC3E}">
        <p14:creationId xmlns:p14="http://schemas.microsoft.com/office/powerpoint/2010/main" val="980459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FBC3F5-CA4D-4F51-BECF-ED3AACD4E9D0}" type="datetimeFigureOut">
              <a:rPr lang="en-US" smtClean="0"/>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24A1EA-70B0-4AC9-919C-1BE0F5B1D18F}" type="slidenum">
              <a:rPr lang="en-US" smtClean="0"/>
              <a:t>‹#›</a:t>
            </a:fld>
            <a:endParaRPr lang="en-US"/>
          </a:p>
        </p:txBody>
      </p:sp>
    </p:spTree>
    <p:extLst>
      <p:ext uri="{BB962C8B-B14F-4D97-AF65-F5344CB8AC3E}">
        <p14:creationId xmlns:p14="http://schemas.microsoft.com/office/powerpoint/2010/main" val="23166245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FBC3F5-CA4D-4F51-BECF-ED3AACD4E9D0}" type="datetimeFigureOut">
              <a:rPr lang="en-US" smtClean="0"/>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24A1EA-70B0-4AC9-919C-1BE0F5B1D18F}" type="slidenum">
              <a:rPr lang="en-US" smtClean="0"/>
              <a:t>‹#›</a:t>
            </a:fld>
            <a:endParaRPr lang="en-US"/>
          </a:p>
        </p:txBody>
      </p:sp>
    </p:spTree>
    <p:extLst>
      <p:ext uri="{BB962C8B-B14F-4D97-AF65-F5344CB8AC3E}">
        <p14:creationId xmlns:p14="http://schemas.microsoft.com/office/powerpoint/2010/main" val="3200375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7FBC3F5-CA4D-4F51-BECF-ED3AACD4E9D0}" type="datetimeFigureOut">
              <a:rPr lang="en-US" smtClean="0"/>
              <a:t>1/26/2020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24A1EA-70B0-4AC9-919C-1BE0F5B1D18F}" type="slidenum">
              <a:rPr lang="en-US" smtClean="0"/>
              <a:t>‹#›</a:t>
            </a:fld>
            <a:endParaRPr lang="en-US"/>
          </a:p>
        </p:txBody>
      </p:sp>
    </p:spTree>
    <p:extLst>
      <p:ext uri="{BB962C8B-B14F-4D97-AF65-F5344CB8AC3E}">
        <p14:creationId xmlns:p14="http://schemas.microsoft.com/office/powerpoint/2010/main" val="1677623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7FBC3F5-CA4D-4F51-BECF-ED3AACD4E9D0}" type="datetimeFigureOut">
              <a:rPr lang="en-US" smtClean="0"/>
              <a:t>1/26/2020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A24A1EA-70B0-4AC9-919C-1BE0F5B1D18F}" type="slidenum">
              <a:rPr lang="en-US" smtClean="0"/>
              <a:t>‹#›</a:t>
            </a:fld>
            <a:endParaRPr lang="en-US"/>
          </a:p>
        </p:txBody>
      </p:sp>
    </p:spTree>
    <p:extLst>
      <p:ext uri="{BB962C8B-B14F-4D97-AF65-F5344CB8AC3E}">
        <p14:creationId xmlns:p14="http://schemas.microsoft.com/office/powerpoint/2010/main" val="2453301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7FBC3F5-CA4D-4F51-BECF-ED3AACD4E9D0}" type="datetimeFigureOut">
              <a:rPr lang="en-US" smtClean="0"/>
              <a:t>1/26/2020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24A1EA-70B0-4AC9-919C-1BE0F5B1D18F}" type="slidenum">
              <a:rPr lang="en-US" smtClean="0"/>
              <a:t>‹#›</a:t>
            </a:fld>
            <a:endParaRPr lang="en-US"/>
          </a:p>
        </p:txBody>
      </p:sp>
    </p:spTree>
    <p:extLst>
      <p:ext uri="{BB962C8B-B14F-4D97-AF65-F5344CB8AC3E}">
        <p14:creationId xmlns:p14="http://schemas.microsoft.com/office/powerpoint/2010/main" val="2797215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FBC3F5-CA4D-4F51-BECF-ED3AACD4E9D0}" type="datetimeFigureOut">
              <a:rPr lang="en-US" smtClean="0"/>
              <a:t>1/26/2020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A24A1EA-70B0-4AC9-919C-1BE0F5B1D18F}" type="slidenum">
              <a:rPr lang="en-US" smtClean="0"/>
              <a:t>‹#›</a:t>
            </a:fld>
            <a:endParaRPr lang="en-US"/>
          </a:p>
        </p:txBody>
      </p:sp>
    </p:spTree>
    <p:extLst>
      <p:ext uri="{BB962C8B-B14F-4D97-AF65-F5344CB8AC3E}">
        <p14:creationId xmlns:p14="http://schemas.microsoft.com/office/powerpoint/2010/main" val="1383255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FBC3F5-CA4D-4F51-BECF-ED3AACD4E9D0}" type="datetimeFigureOut">
              <a:rPr lang="en-US" smtClean="0"/>
              <a:t>1/26/2020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24A1EA-70B0-4AC9-919C-1BE0F5B1D18F}" type="slidenum">
              <a:rPr lang="en-US" smtClean="0"/>
              <a:t>‹#›</a:t>
            </a:fld>
            <a:endParaRPr lang="en-US"/>
          </a:p>
        </p:txBody>
      </p:sp>
    </p:spTree>
    <p:extLst>
      <p:ext uri="{BB962C8B-B14F-4D97-AF65-F5344CB8AC3E}">
        <p14:creationId xmlns:p14="http://schemas.microsoft.com/office/powerpoint/2010/main" val="3911686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7FBC3F5-CA4D-4F51-BECF-ED3AACD4E9D0}" type="datetimeFigureOut">
              <a:rPr lang="en-US" smtClean="0"/>
              <a:t>1/26/2020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24A1EA-70B0-4AC9-919C-1BE0F5B1D18F}" type="slidenum">
              <a:rPr lang="en-US" smtClean="0"/>
              <a:t>‹#›</a:t>
            </a:fld>
            <a:endParaRPr lang="en-US"/>
          </a:p>
        </p:txBody>
      </p:sp>
    </p:spTree>
    <p:extLst>
      <p:ext uri="{BB962C8B-B14F-4D97-AF65-F5344CB8AC3E}">
        <p14:creationId xmlns:p14="http://schemas.microsoft.com/office/powerpoint/2010/main" val="860207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7FBC3F5-CA4D-4F51-BECF-ED3AACD4E9D0}" type="datetimeFigureOut">
              <a:rPr lang="en-US" smtClean="0"/>
              <a:t>1/26/2020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A24A1EA-70B0-4AC9-919C-1BE0F5B1D18F}" type="slidenum">
              <a:rPr lang="en-US" smtClean="0"/>
              <a:t>‹#›</a:t>
            </a:fld>
            <a:endParaRPr lang="en-US"/>
          </a:p>
        </p:txBody>
      </p:sp>
    </p:spTree>
    <p:extLst>
      <p:ext uri="{BB962C8B-B14F-4D97-AF65-F5344CB8AC3E}">
        <p14:creationId xmlns:p14="http://schemas.microsoft.com/office/powerpoint/2010/main" val="4005953592"/>
      </p:ext>
    </p:extLst>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emf"/><Relationship Id="rId4" Type="http://schemas.openxmlformats.org/officeDocument/2006/relationships/image" Target="../media/image44.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10F869BE-A580-4868-91F5-46423A8A9AB4}"/>
              </a:ext>
            </a:extLst>
          </p:cNvPr>
          <p:cNvSpPr>
            <a:spLocks noGrp="1" noChangeArrowheads="1"/>
          </p:cNvSpPr>
          <p:nvPr>
            <p:ph type="ctrTitle"/>
          </p:nvPr>
        </p:nvSpPr>
        <p:spPr bwMode="auto">
          <a:xfrm flipH="1">
            <a:off x="886119" y="3729241"/>
            <a:ext cx="816361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defTabSz="914400" eaLnBrk="0" fontAlgn="base" hangingPunct="0">
              <a:spcAft>
                <a:spcPct val="0"/>
              </a:spcAft>
            </a:pPr>
            <a:r>
              <a:rPr kumimoji="0" lang="en-US" altLang="en-US" sz="1200" b="1" i="0" u="none" strike="noStrike" cap="none" normalizeH="0" baseline="0" dirty="0">
                <a:ln>
                  <a:noFill/>
                </a:ln>
                <a:solidFill>
                  <a:srgbClr val="000000"/>
                </a:solidFill>
                <a:effectLst/>
                <a:ea typeface="Times New Roman" panose="02020603050405020304" pitchFamily="18" charset="0"/>
                <a:cs typeface="Calibri Light" panose="020F0302020204030204" pitchFamily="34" charset="0"/>
              </a:rPr>
              <a:t>                                                </a:t>
            </a:r>
            <a:r>
              <a:rPr lang="en-US" sz="1200" b="1" dirty="0">
                <a:solidFill>
                  <a:schemeClr val="tx1"/>
                </a:solidFill>
                <a:latin typeface="Arial Rounded MT Bold" panose="020F0704030504030204" pitchFamily="34" charset="0"/>
              </a:rPr>
              <a:t>Website Design &amp; Development 010202122</a:t>
            </a:r>
            <a:br>
              <a:rPr lang="en-US" sz="1200" b="1" dirty="0">
                <a:solidFill>
                  <a:schemeClr val="tx1"/>
                </a:solidFill>
                <a:latin typeface="Arial Rounded MT Bold" panose="020F0704030504030204" pitchFamily="34" charset="0"/>
                <a:ea typeface="Times New Roman" panose="02020603050405020304" pitchFamily="18" charset="0"/>
                <a:cs typeface="Arial" panose="020B0604020202020204" pitchFamily="34" charset="0"/>
              </a:rPr>
            </a:br>
            <a:r>
              <a:rPr lang="en-US" sz="1200" b="1" dirty="0">
                <a:solidFill>
                  <a:schemeClr val="tx1"/>
                </a:solidFill>
                <a:latin typeface="Arial Rounded MT Bold" panose="020F0704030504030204" pitchFamily="34" charset="0"/>
                <a:ea typeface="Times New Roman" panose="02020603050405020304" pitchFamily="18" charset="0"/>
                <a:cs typeface="Arial" panose="020B0604020202020204" pitchFamily="34" charset="0"/>
              </a:rPr>
              <a:t>                                                          </a:t>
            </a:r>
            <a:r>
              <a:rPr kumimoji="0" lang="en-US" altLang="en-US" sz="1200" b="1" i="0" u="none" strike="noStrike" cap="none" normalizeH="0" baseline="0" dirty="0">
                <a:ln>
                  <a:noFill/>
                </a:ln>
                <a:solidFill>
                  <a:schemeClr val="tx1"/>
                </a:solidFill>
                <a:effectLst/>
                <a:latin typeface="Arial Rounded MT Bold" panose="020F0704030504030204" pitchFamily="34" charset="0"/>
                <a:ea typeface="Times New Roman" panose="02020603050405020304" pitchFamily="18" charset="0"/>
                <a:cs typeface="Calibri Light" panose="020F0302020204030204" pitchFamily="34" charset="0"/>
              </a:rPr>
              <a:t> Name: </a:t>
            </a:r>
            <a:r>
              <a:rPr kumimoji="0" lang="en-US" altLang="en-US" sz="1200" b="1" i="0" u="none" strike="noStrike" cap="none" normalizeH="0" baseline="0" dirty="0" err="1">
                <a:ln>
                  <a:noFill/>
                </a:ln>
                <a:solidFill>
                  <a:schemeClr val="tx1"/>
                </a:solidFill>
                <a:effectLst/>
                <a:latin typeface="Arial Rounded MT Bold" panose="020F0704030504030204" pitchFamily="34" charset="0"/>
                <a:ea typeface="Times New Roman" panose="02020603050405020304" pitchFamily="18" charset="0"/>
                <a:cs typeface="Calibri Light" panose="020F0302020204030204" pitchFamily="34" charset="0"/>
              </a:rPr>
              <a:t>Heba</a:t>
            </a:r>
            <a:r>
              <a:rPr kumimoji="0" lang="en-US" altLang="en-US" sz="1200" b="1" i="0" u="none" strike="noStrike" cap="none" normalizeH="0" baseline="0" dirty="0">
                <a:ln>
                  <a:noFill/>
                </a:ln>
                <a:solidFill>
                  <a:schemeClr val="tx1"/>
                </a:solidFill>
                <a:effectLst/>
                <a:latin typeface="Arial Rounded MT Bold" panose="020F0704030504030204" pitchFamily="34" charset="0"/>
                <a:ea typeface="Times New Roman" panose="02020603050405020304" pitchFamily="18" charset="0"/>
                <a:cs typeface="Calibri Light" panose="020F0302020204030204" pitchFamily="34" charset="0"/>
              </a:rPr>
              <a:t> </a:t>
            </a:r>
            <a:r>
              <a:rPr kumimoji="0" lang="en-US" altLang="en-US" sz="1200" b="1" i="0" u="none" strike="noStrike" cap="none" normalizeH="0" baseline="0" dirty="0" err="1">
                <a:ln>
                  <a:noFill/>
                </a:ln>
                <a:solidFill>
                  <a:schemeClr val="tx1"/>
                </a:solidFill>
                <a:effectLst/>
                <a:latin typeface="Arial Rounded MT Bold" panose="020F0704030504030204" pitchFamily="34" charset="0"/>
                <a:ea typeface="Times New Roman" panose="02020603050405020304" pitchFamily="18" charset="0"/>
                <a:cs typeface="Calibri Light" panose="020F0302020204030204" pitchFamily="34" charset="0"/>
              </a:rPr>
              <a:t>Hanandeh</a:t>
            </a:r>
            <a:endParaRPr kumimoji="0" lang="en-US" altLang="en-US" sz="1200" b="0" i="0" u="none" strike="noStrike" cap="none" normalizeH="0" baseline="0" dirty="0">
              <a:ln>
                <a:noFill/>
              </a:ln>
              <a:solidFill>
                <a:schemeClr val="tx1"/>
              </a:solidFill>
              <a:effectLst/>
              <a:latin typeface="Arial Rounded MT Bold" panose="020F07040305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Rounded MT Bold" panose="020F0704030504030204" pitchFamily="34" charset="0"/>
                <a:ea typeface="Times New Roman" panose="02020603050405020304" pitchFamily="18" charset="0"/>
                <a:cs typeface="Calibri Light" panose="020F0302020204030204" pitchFamily="34" charset="0"/>
              </a:rPr>
              <a:t>                                                           ID: 18110060</a:t>
            </a:r>
            <a:endParaRPr kumimoji="0" lang="en-US" altLang="en-US" sz="1200" b="0" i="0" u="none" strike="noStrike" cap="none" normalizeH="0" baseline="0" dirty="0">
              <a:ln>
                <a:noFill/>
              </a:ln>
              <a:solidFill>
                <a:schemeClr val="tx1"/>
              </a:solidFill>
              <a:effectLst/>
              <a:latin typeface="Arial Rounded MT Bold" panose="020F07040305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Rounded MT Bold" panose="020F0704030504030204" pitchFamily="34" charset="0"/>
                <a:ea typeface="Times New Roman" panose="02020603050405020304" pitchFamily="18" charset="0"/>
                <a:cs typeface="Calibri Light" panose="020F0302020204030204" pitchFamily="34" charset="0"/>
              </a:rPr>
              <a:t>                                                            Instructor: Dr. Jalal </a:t>
            </a:r>
            <a:r>
              <a:rPr kumimoji="0" lang="en-US" altLang="en-US" sz="1200" b="1" i="0" u="none" strike="noStrike" cap="none" normalizeH="0" baseline="0" dirty="0" err="1">
                <a:ln>
                  <a:noFill/>
                </a:ln>
                <a:solidFill>
                  <a:schemeClr val="tx1"/>
                </a:solidFill>
                <a:effectLst/>
                <a:latin typeface="Arial Rounded MT Bold" panose="020F0704030504030204" pitchFamily="34" charset="0"/>
                <a:ea typeface="Times New Roman" panose="02020603050405020304" pitchFamily="18" charset="0"/>
                <a:cs typeface="Calibri Light" panose="020F0302020204030204" pitchFamily="34" charset="0"/>
              </a:rPr>
              <a:t>Kiswani</a:t>
            </a:r>
            <a:endParaRPr kumimoji="0" lang="en-US" altLang="en-US" sz="1200" b="0" i="0" u="none" strike="noStrike" cap="none" normalizeH="0" baseline="0" dirty="0">
              <a:ln>
                <a:noFill/>
              </a:ln>
              <a:solidFill>
                <a:schemeClr val="tx1"/>
              </a:solidFill>
              <a:effectLst/>
              <a:latin typeface="Arial Rounded MT Bold" panose="020F07040305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Rounded MT Bold" panose="020F0704030504030204" pitchFamily="34" charset="0"/>
                <a:ea typeface="Times New Roman" panose="02020603050405020304" pitchFamily="18" charset="0"/>
                <a:cs typeface="Calibri Light" panose="020F0302020204030204" pitchFamily="34" charset="0"/>
              </a:rPr>
              <a:t>                                                           </a:t>
            </a:r>
            <a:br>
              <a:rPr kumimoji="0" lang="en-US" altLang="en-US" sz="1200" b="1" i="0" u="none" strike="noStrike" cap="none" normalizeH="0" baseline="0" dirty="0">
                <a:ln>
                  <a:noFill/>
                </a:ln>
                <a:solidFill>
                  <a:schemeClr val="tx1"/>
                </a:solidFill>
                <a:effectLst/>
                <a:ea typeface="Times New Roman" panose="02020603050405020304" pitchFamily="18" charset="0"/>
                <a:cs typeface="Calibri Light" panose="020F0302020204030204" pitchFamily="34" charset="0"/>
              </a:rPr>
            </a:br>
            <a:endParaRPr kumimoji="0" lang="en-US" altLang="en-US" sz="1200" b="0" i="0" u="none" strike="noStrike" cap="none" normalizeH="0" baseline="0" dirty="0">
              <a:ln>
                <a:noFill/>
              </a:ln>
              <a:solidFill>
                <a:schemeClr val="tx1"/>
              </a:solidFill>
              <a:effectLst/>
            </a:endParaRPr>
          </a:p>
        </p:txBody>
      </p:sp>
      <p:pic>
        <p:nvPicPr>
          <p:cNvPr id="3" name="Picture 2">
            <a:extLst>
              <a:ext uri="{FF2B5EF4-FFF2-40B4-BE49-F238E27FC236}">
                <a16:creationId xmlns:a16="http://schemas.microsoft.com/office/drawing/2014/main" id="{A563B57F-183F-4B0C-B887-D163B85ADD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6663" y="2062310"/>
            <a:ext cx="2713447" cy="3619500"/>
          </a:xfrm>
          <a:prstGeom prst="rect">
            <a:avLst/>
          </a:prstGeom>
        </p:spPr>
      </p:pic>
    </p:spTree>
    <p:extLst>
      <p:ext uri="{BB962C8B-B14F-4D97-AF65-F5344CB8AC3E}">
        <p14:creationId xmlns:p14="http://schemas.microsoft.com/office/powerpoint/2010/main" val="368968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57D73E-D85C-4C3B-9AA4-81B1EF3A9C2D}"/>
              </a:ext>
            </a:extLst>
          </p:cNvPr>
          <p:cNvSpPr>
            <a:spLocks noGrp="1"/>
          </p:cNvSpPr>
          <p:nvPr>
            <p:ph idx="1"/>
          </p:nvPr>
        </p:nvSpPr>
        <p:spPr>
          <a:xfrm>
            <a:off x="0" y="0"/>
            <a:ext cx="12104016" cy="6798627"/>
          </a:xfrm>
        </p:spPr>
        <p:txBody>
          <a:bodyPr/>
          <a:lstStyle/>
          <a:p>
            <a:r>
              <a:rPr lang="en-US" dirty="0"/>
              <a:t>mockup-</a:t>
            </a:r>
            <a:r>
              <a:rPr lang="en-US" dirty="0" err="1"/>
              <a:t>wierframe</a:t>
            </a:r>
            <a:r>
              <a:rPr lang="en-US" dirty="0"/>
              <a:t> </a:t>
            </a:r>
          </a:p>
        </p:txBody>
      </p:sp>
      <p:pic>
        <p:nvPicPr>
          <p:cNvPr id="4" name="Picture 3">
            <a:extLst>
              <a:ext uri="{FF2B5EF4-FFF2-40B4-BE49-F238E27FC236}">
                <a16:creationId xmlns:a16="http://schemas.microsoft.com/office/drawing/2014/main" id="{FF1D3855-3845-47D0-A685-D8E7927238ED}"/>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044116" y="610712"/>
            <a:ext cx="2675667" cy="23714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B9961DAE-3CC0-4D5D-B54D-D8D65DDBF4AC}"/>
              </a:ext>
            </a:extLst>
          </p:cNvPr>
          <p:cNvPicPr/>
          <p:nvPr/>
        </p:nvPicPr>
        <p:blipFill>
          <a:blip r:embed="rId4"/>
          <a:stretch>
            <a:fillRect/>
          </a:stretch>
        </p:blipFill>
        <p:spPr>
          <a:xfrm>
            <a:off x="758092" y="3661952"/>
            <a:ext cx="2005330" cy="21196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38F1E637-888D-4110-AE77-B1F3C96E6866}"/>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461226" y="677069"/>
            <a:ext cx="1974215" cy="23063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D9AB4C30-0A4A-4A5E-AB68-7AAE495BE8EF}"/>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9325652" y="3587274"/>
            <a:ext cx="2245360" cy="21666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a:extLst>
              <a:ext uri="{FF2B5EF4-FFF2-40B4-BE49-F238E27FC236}">
                <a16:creationId xmlns:a16="http://schemas.microsoft.com/office/drawing/2014/main" id="{0DAA0059-819D-43C5-8180-3E7D6FC08384}"/>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6406496" y="3661952"/>
            <a:ext cx="2621280" cy="21501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a:extLst>
              <a:ext uri="{FF2B5EF4-FFF2-40B4-BE49-F238E27FC236}">
                <a16:creationId xmlns:a16="http://schemas.microsoft.com/office/drawing/2014/main" id="{C532530C-9A4C-4923-A493-12F8EF453888}"/>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3540146" y="3552349"/>
            <a:ext cx="2245360" cy="22364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Picture 16">
            <a:extLst>
              <a:ext uri="{FF2B5EF4-FFF2-40B4-BE49-F238E27FC236}">
                <a16:creationId xmlns:a16="http://schemas.microsoft.com/office/drawing/2014/main" id="{7EAF08A3-048E-42B7-8789-CB64D61A0CE1}"/>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9322588" y="677069"/>
            <a:ext cx="2281555" cy="22796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Picture 17">
            <a:extLst>
              <a:ext uri="{FF2B5EF4-FFF2-40B4-BE49-F238E27FC236}">
                <a16:creationId xmlns:a16="http://schemas.microsoft.com/office/drawing/2014/main" id="{92A1B26A-0ED2-436D-8C19-BCC14024D856}"/>
              </a:ext>
            </a:extLst>
          </p:cNvPr>
          <p:cNvPicPr/>
          <p:nvPr/>
        </p:nvPicPr>
        <p:blipFill>
          <a:blip r:embed="rId10" cstate="print">
            <a:extLst>
              <a:ext uri="{28A0092B-C50C-407E-A947-70E740481C1C}">
                <a14:useLocalDpi xmlns:a14="http://schemas.microsoft.com/office/drawing/2010/main" val="0"/>
              </a:ext>
            </a:extLst>
          </a:blip>
          <a:stretch>
            <a:fillRect/>
          </a:stretch>
        </p:blipFill>
        <p:spPr>
          <a:xfrm>
            <a:off x="6472218" y="677069"/>
            <a:ext cx="2489835" cy="23050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9" name="Rectangle 16">
            <a:extLst>
              <a:ext uri="{FF2B5EF4-FFF2-40B4-BE49-F238E27FC236}">
                <a16:creationId xmlns:a16="http://schemas.microsoft.com/office/drawing/2014/main" id="{A13CA45A-BD08-4CFC-8F57-A1B4B4AF0B04}"/>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0" name="Rectangle 17">
            <a:extLst>
              <a:ext uri="{FF2B5EF4-FFF2-40B4-BE49-F238E27FC236}">
                <a16:creationId xmlns:a16="http://schemas.microsoft.com/office/drawing/2014/main" id="{2AE95C99-1452-442A-AC5A-1230EBDBB355}"/>
              </a:ext>
            </a:extLst>
          </p:cNvPr>
          <p:cNvSpPr>
            <a:spLocks noChangeArrowheads="1"/>
          </p:cNvSpPr>
          <p:nvPr/>
        </p:nvSpPr>
        <p:spPr bwMode="auto">
          <a:xfrm>
            <a:off x="0" y="33988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Calibri" panose="020F0502020204030204" pitchFamily="34" charset="0"/>
                <a:ea typeface="Times New Roman" panose="02020603050405020304" pitchFamily="18" charset="0"/>
                <a:cs typeface="Arial" panose="020B0604020202020204" pitchFamily="34" charset="0"/>
              </a:rPr>
              <a:t>                          </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 name="Rectangle 18">
            <a:extLst>
              <a:ext uri="{FF2B5EF4-FFF2-40B4-BE49-F238E27FC236}">
                <a16:creationId xmlns:a16="http://schemas.microsoft.com/office/drawing/2014/main" id="{2BD0E219-5D34-44C2-9FBC-1968EC940131}"/>
              </a:ext>
            </a:extLst>
          </p:cNvPr>
          <p:cNvSpPr>
            <a:spLocks noChangeArrowheads="1"/>
          </p:cNvSpPr>
          <p:nvPr/>
        </p:nvSpPr>
        <p:spPr bwMode="auto">
          <a:xfrm>
            <a:off x="0" y="77581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2" name="Rectangle 19">
            <a:extLst>
              <a:ext uri="{FF2B5EF4-FFF2-40B4-BE49-F238E27FC236}">
                <a16:creationId xmlns:a16="http://schemas.microsoft.com/office/drawing/2014/main" id="{FD6FA2FF-FFEB-4298-B99A-5864AD5F2030}"/>
              </a:ext>
            </a:extLst>
          </p:cNvPr>
          <p:cNvSpPr>
            <a:spLocks noChangeArrowheads="1"/>
          </p:cNvSpPr>
          <p:nvPr/>
        </p:nvSpPr>
        <p:spPr bwMode="auto">
          <a:xfrm>
            <a:off x="0" y="128714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3" name="Rectangle 20">
            <a:extLst>
              <a:ext uri="{FF2B5EF4-FFF2-40B4-BE49-F238E27FC236}">
                <a16:creationId xmlns:a16="http://schemas.microsoft.com/office/drawing/2014/main" id="{E73F78D1-77ED-4AE7-9CF3-1790F2083474}"/>
              </a:ext>
            </a:extLst>
          </p:cNvPr>
          <p:cNvSpPr>
            <a:spLocks noChangeArrowheads="1"/>
          </p:cNvSpPr>
          <p:nvPr/>
        </p:nvSpPr>
        <p:spPr bwMode="auto">
          <a:xfrm>
            <a:off x="0" y="183276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4" name="Rectangle 21">
            <a:extLst>
              <a:ext uri="{FF2B5EF4-FFF2-40B4-BE49-F238E27FC236}">
                <a16:creationId xmlns:a16="http://schemas.microsoft.com/office/drawing/2014/main" id="{B87AEA1E-19D3-4E01-B520-7CE9D1B3110A}"/>
              </a:ext>
            </a:extLst>
          </p:cNvPr>
          <p:cNvSpPr>
            <a:spLocks noChangeArrowheads="1"/>
          </p:cNvSpPr>
          <p:nvPr/>
        </p:nvSpPr>
        <p:spPr bwMode="auto">
          <a:xfrm>
            <a:off x="0" y="284924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Light" panose="020F0302020204030204" pitchFamily="34" charset="0"/>
                <a:ea typeface="Times New Roman" panose="02020603050405020304" pitchFamily="18" charset="0"/>
                <a:cs typeface="Calibri Light" panose="020F0302020204030204" pitchFamily="34" charset="0"/>
              </a:rPr>
              <a:t>         </a:t>
            </a:r>
            <a:r>
              <a:rPr kumimoji="0" lang="en-US" altLang="en-US" sz="1000" b="0" i="0" u="none" strike="noStrike" cap="none" normalizeH="0" baseline="0">
                <a:ln>
                  <a:noFill/>
                </a:ln>
                <a:solidFill>
                  <a:schemeClr val="tx1"/>
                </a:solidFill>
                <a:effectLst/>
                <a:latin typeface="Calibri" panose="020F0502020204030204" pitchFamily="34" charset="0"/>
                <a:ea typeface="Times New Roman" panose="02020603050405020304" pitchFamily="18" charset="0"/>
                <a:cs typeface="Arial" panose="020B0604020202020204" pitchFamily="34" charset="0"/>
              </a:rPr>
              <a:t>                                </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5" name="Rectangle 22">
            <a:extLst>
              <a:ext uri="{FF2B5EF4-FFF2-40B4-BE49-F238E27FC236}">
                <a16:creationId xmlns:a16="http://schemas.microsoft.com/office/drawing/2014/main" id="{1679FA9C-3049-4898-9B76-CA10C07D50C0}"/>
              </a:ext>
            </a:extLst>
          </p:cNvPr>
          <p:cNvSpPr>
            <a:spLocks noChangeArrowheads="1"/>
          </p:cNvSpPr>
          <p:nvPr/>
        </p:nvSpPr>
        <p:spPr bwMode="auto">
          <a:xfrm>
            <a:off x="0" y="334073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9384715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F2ED5F0-24D6-46A5-B7FB-2A0922C6A23E}"/>
              </a:ext>
            </a:extLst>
          </p:cNvPr>
          <p:cNvPicPr>
            <a:picLocks noGrp="1" noChangeAspect="1"/>
          </p:cNvPicPr>
          <p:nvPr>
            <p:ph idx="1"/>
          </p:nvPr>
        </p:nvPicPr>
        <p:blipFill>
          <a:blip r:embed="rId2"/>
          <a:stretch>
            <a:fillRect/>
          </a:stretch>
        </p:blipFill>
        <p:spPr>
          <a:xfrm>
            <a:off x="7222716" y="3429000"/>
            <a:ext cx="2700762" cy="2474596"/>
          </a:xfrm>
          <a:prstGeom prst="rect">
            <a:avLst/>
          </a:prstGeom>
        </p:spPr>
      </p:pic>
      <p:pic>
        <p:nvPicPr>
          <p:cNvPr id="5" name="Picture 4">
            <a:extLst>
              <a:ext uri="{FF2B5EF4-FFF2-40B4-BE49-F238E27FC236}">
                <a16:creationId xmlns:a16="http://schemas.microsoft.com/office/drawing/2014/main" id="{9E9E4ACC-FA1A-4FE5-BCF7-B43132909969}"/>
              </a:ext>
            </a:extLst>
          </p:cNvPr>
          <p:cNvPicPr>
            <a:picLocks noChangeAspect="1"/>
          </p:cNvPicPr>
          <p:nvPr/>
        </p:nvPicPr>
        <p:blipFill>
          <a:blip r:embed="rId3"/>
          <a:stretch>
            <a:fillRect/>
          </a:stretch>
        </p:blipFill>
        <p:spPr>
          <a:xfrm>
            <a:off x="10086680" y="2374932"/>
            <a:ext cx="2105320" cy="2371550"/>
          </a:xfrm>
          <a:prstGeom prst="rect">
            <a:avLst/>
          </a:prstGeom>
        </p:spPr>
      </p:pic>
      <p:pic>
        <p:nvPicPr>
          <p:cNvPr id="6" name="Picture 5">
            <a:extLst>
              <a:ext uri="{FF2B5EF4-FFF2-40B4-BE49-F238E27FC236}">
                <a16:creationId xmlns:a16="http://schemas.microsoft.com/office/drawing/2014/main" id="{0C938EBF-4E62-457B-B607-AB093773A83F}"/>
              </a:ext>
            </a:extLst>
          </p:cNvPr>
          <p:cNvPicPr>
            <a:picLocks noChangeAspect="1"/>
          </p:cNvPicPr>
          <p:nvPr/>
        </p:nvPicPr>
        <p:blipFill>
          <a:blip r:embed="rId4"/>
          <a:stretch>
            <a:fillRect/>
          </a:stretch>
        </p:blipFill>
        <p:spPr>
          <a:xfrm>
            <a:off x="7455048" y="363078"/>
            <a:ext cx="2700762" cy="2011854"/>
          </a:xfrm>
          <a:prstGeom prst="rect">
            <a:avLst/>
          </a:prstGeom>
        </p:spPr>
      </p:pic>
      <p:pic>
        <p:nvPicPr>
          <p:cNvPr id="7" name="Picture 6">
            <a:extLst>
              <a:ext uri="{FF2B5EF4-FFF2-40B4-BE49-F238E27FC236}">
                <a16:creationId xmlns:a16="http://schemas.microsoft.com/office/drawing/2014/main" id="{F8B3A29A-A2C4-4512-85EB-AAD6BD677812}"/>
              </a:ext>
            </a:extLst>
          </p:cNvPr>
          <p:cNvPicPr>
            <a:picLocks noChangeAspect="1"/>
          </p:cNvPicPr>
          <p:nvPr/>
        </p:nvPicPr>
        <p:blipFill>
          <a:blip r:embed="rId5"/>
          <a:stretch>
            <a:fillRect/>
          </a:stretch>
        </p:blipFill>
        <p:spPr>
          <a:xfrm>
            <a:off x="4285593" y="308490"/>
            <a:ext cx="2773920" cy="2121031"/>
          </a:xfrm>
          <a:prstGeom prst="rect">
            <a:avLst/>
          </a:prstGeom>
        </p:spPr>
      </p:pic>
      <p:pic>
        <p:nvPicPr>
          <p:cNvPr id="8" name="Picture 7">
            <a:extLst>
              <a:ext uri="{FF2B5EF4-FFF2-40B4-BE49-F238E27FC236}">
                <a16:creationId xmlns:a16="http://schemas.microsoft.com/office/drawing/2014/main" id="{D5716245-0800-44B7-A8AC-203E82206F49}"/>
              </a:ext>
            </a:extLst>
          </p:cNvPr>
          <p:cNvPicPr>
            <a:picLocks noChangeAspect="1"/>
          </p:cNvPicPr>
          <p:nvPr/>
        </p:nvPicPr>
        <p:blipFill>
          <a:blip r:embed="rId6"/>
          <a:stretch>
            <a:fillRect/>
          </a:stretch>
        </p:blipFill>
        <p:spPr>
          <a:xfrm>
            <a:off x="4416668" y="3372376"/>
            <a:ext cx="2511770" cy="2511770"/>
          </a:xfrm>
          <a:prstGeom prst="rect">
            <a:avLst/>
          </a:prstGeom>
        </p:spPr>
      </p:pic>
      <p:pic>
        <p:nvPicPr>
          <p:cNvPr id="9" name="Picture 8">
            <a:extLst>
              <a:ext uri="{FF2B5EF4-FFF2-40B4-BE49-F238E27FC236}">
                <a16:creationId xmlns:a16="http://schemas.microsoft.com/office/drawing/2014/main" id="{6CF48A49-BFA7-45D0-903E-48AFA5520037}"/>
              </a:ext>
            </a:extLst>
          </p:cNvPr>
          <p:cNvPicPr>
            <a:picLocks noChangeAspect="1"/>
          </p:cNvPicPr>
          <p:nvPr/>
        </p:nvPicPr>
        <p:blipFill>
          <a:blip r:embed="rId7"/>
          <a:stretch>
            <a:fillRect/>
          </a:stretch>
        </p:blipFill>
        <p:spPr>
          <a:xfrm>
            <a:off x="306283" y="226243"/>
            <a:ext cx="2828789" cy="2511770"/>
          </a:xfrm>
          <a:prstGeom prst="rect">
            <a:avLst/>
          </a:prstGeom>
        </p:spPr>
      </p:pic>
      <p:pic>
        <p:nvPicPr>
          <p:cNvPr id="10" name="Picture 9">
            <a:extLst>
              <a:ext uri="{FF2B5EF4-FFF2-40B4-BE49-F238E27FC236}">
                <a16:creationId xmlns:a16="http://schemas.microsoft.com/office/drawing/2014/main" id="{E759317B-C0D6-4BFA-BF7D-409399407DC7}"/>
              </a:ext>
            </a:extLst>
          </p:cNvPr>
          <p:cNvPicPr>
            <a:picLocks noChangeAspect="1"/>
          </p:cNvPicPr>
          <p:nvPr/>
        </p:nvPicPr>
        <p:blipFill>
          <a:blip r:embed="rId8"/>
          <a:stretch>
            <a:fillRect/>
          </a:stretch>
        </p:blipFill>
        <p:spPr>
          <a:xfrm>
            <a:off x="379441" y="3360183"/>
            <a:ext cx="2755631" cy="2523963"/>
          </a:xfrm>
          <a:prstGeom prst="rect">
            <a:avLst/>
          </a:prstGeom>
        </p:spPr>
      </p:pic>
    </p:spTree>
    <p:extLst>
      <p:ext uri="{BB962C8B-B14F-4D97-AF65-F5344CB8AC3E}">
        <p14:creationId xmlns:p14="http://schemas.microsoft.com/office/powerpoint/2010/main" val="2742178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CEAFA1-898F-46F7-8F9B-77DA954C9FD1}"/>
              </a:ext>
            </a:extLst>
          </p:cNvPr>
          <p:cNvSpPr>
            <a:spLocks noGrp="1"/>
          </p:cNvSpPr>
          <p:nvPr>
            <p:ph idx="1"/>
          </p:nvPr>
        </p:nvSpPr>
        <p:spPr>
          <a:xfrm>
            <a:off x="677334" y="169682"/>
            <a:ext cx="11514666" cy="6688318"/>
          </a:xfrm>
        </p:spPr>
        <p:txBody>
          <a:bodyPr/>
          <a:lstStyle/>
          <a:p>
            <a:r>
              <a:rPr lang="en-US" dirty="0"/>
              <a:t>Home page :</a:t>
            </a:r>
          </a:p>
        </p:txBody>
      </p:sp>
      <p:pic>
        <p:nvPicPr>
          <p:cNvPr id="2053" name="Picture 19">
            <a:extLst>
              <a:ext uri="{FF2B5EF4-FFF2-40B4-BE49-F238E27FC236}">
                <a16:creationId xmlns:a16="http://schemas.microsoft.com/office/drawing/2014/main" id="{86798EBE-3072-470F-BF8C-073730047B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51" t="9758" r="1184"/>
          <a:stretch>
            <a:fillRect/>
          </a:stretch>
        </p:blipFill>
        <p:spPr bwMode="auto">
          <a:xfrm>
            <a:off x="3105784" y="1240653"/>
            <a:ext cx="5354955" cy="12350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8D8B2C3-9E26-4EFE-AB0D-3B6F6D5D70A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105785" y="175260"/>
            <a:ext cx="5354955" cy="1043940"/>
          </a:xfrm>
          <a:prstGeom prst="rect">
            <a:avLst/>
          </a:prstGeom>
          <a:ln>
            <a:noFill/>
          </a:ln>
          <a:effectLst>
            <a:outerShdw blurRad="292100" dist="139700" dir="2700000" algn="tl" rotWithShape="0">
              <a:srgbClr val="333333">
                <a:alpha val="65000"/>
              </a:srgbClr>
            </a:outerShdw>
          </a:effectLst>
        </p:spPr>
      </p:pic>
      <p:pic>
        <p:nvPicPr>
          <p:cNvPr id="2051" name="Picture 20">
            <a:extLst>
              <a:ext uri="{FF2B5EF4-FFF2-40B4-BE49-F238E27FC236}">
                <a16:creationId xmlns:a16="http://schemas.microsoft.com/office/drawing/2014/main" id="{B7467DC2-C02F-47EE-A0BC-A4293B11B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20963" r="2179"/>
          <a:stretch>
            <a:fillRect/>
          </a:stretch>
        </p:blipFill>
        <p:spPr bwMode="auto">
          <a:xfrm>
            <a:off x="3105783" y="2494580"/>
            <a:ext cx="5354955" cy="160813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1">
            <a:extLst>
              <a:ext uri="{FF2B5EF4-FFF2-40B4-BE49-F238E27FC236}">
                <a16:creationId xmlns:a16="http://schemas.microsoft.com/office/drawing/2014/main" id="{C63D97B0-BB3F-4852-A19B-BE5F49EF05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22993" r="1154"/>
          <a:stretch>
            <a:fillRect/>
          </a:stretch>
        </p:blipFill>
        <p:spPr bwMode="auto">
          <a:xfrm>
            <a:off x="3105782" y="4121570"/>
            <a:ext cx="5354955" cy="1692545"/>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22">
            <a:extLst>
              <a:ext uri="{FF2B5EF4-FFF2-40B4-BE49-F238E27FC236}">
                <a16:creationId xmlns:a16="http://schemas.microsoft.com/office/drawing/2014/main" id="{7E182E41-3A44-4FC9-876E-3D77A0EE02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29245" r="2692"/>
          <a:stretch>
            <a:fillRect/>
          </a:stretch>
        </p:blipFill>
        <p:spPr bwMode="auto">
          <a:xfrm>
            <a:off x="3105782" y="5832966"/>
            <a:ext cx="5354956" cy="9572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6">
            <a:extLst>
              <a:ext uri="{FF2B5EF4-FFF2-40B4-BE49-F238E27FC236}">
                <a16:creationId xmlns:a16="http://schemas.microsoft.com/office/drawing/2014/main" id="{80848B84-501A-4BF9-90AF-083E216E709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625475" algn="l"/>
              </a:tabLst>
              <a:defRPr>
                <a:solidFill>
                  <a:schemeClr val="tx1"/>
                </a:solidFill>
                <a:latin typeface="Arial" panose="020B0604020202020204" pitchFamily="34" charset="0"/>
              </a:defRPr>
            </a:lvl1pPr>
            <a:lvl2pPr eaLnBrk="0" fontAlgn="base" hangingPunct="0">
              <a:spcBef>
                <a:spcPct val="0"/>
              </a:spcBef>
              <a:spcAft>
                <a:spcPct val="0"/>
              </a:spcAft>
              <a:tabLst>
                <a:tab pos="625475" algn="l"/>
              </a:tabLst>
              <a:defRPr>
                <a:solidFill>
                  <a:schemeClr val="tx1"/>
                </a:solidFill>
                <a:latin typeface="Arial" panose="020B0604020202020204" pitchFamily="34" charset="0"/>
              </a:defRPr>
            </a:lvl2pPr>
            <a:lvl3pPr eaLnBrk="0" fontAlgn="base" hangingPunct="0">
              <a:spcBef>
                <a:spcPct val="0"/>
              </a:spcBef>
              <a:spcAft>
                <a:spcPct val="0"/>
              </a:spcAft>
              <a:tabLst>
                <a:tab pos="625475" algn="l"/>
              </a:tabLst>
              <a:defRPr>
                <a:solidFill>
                  <a:schemeClr val="tx1"/>
                </a:solidFill>
                <a:latin typeface="Arial" panose="020B0604020202020204" pitchFamily="34" charset="0"/>
              </a:defRPr>
            </a:lvl3pPr>
            <a:lvl4pPr eaLnBrk="0" fontAlgn="base" hangingPunct="0">
              <a:spcBef>
                <a:spcPct val="0"/>
              </a:spcBef>
              <a:spcAft>
                <a:spcPct val="0"/>
              </a:spcAft>
              <a:tabLst>
                <a:tab pos="625475" algn="l"/>
              </a:tabLst>
              <a:defRPr>
                <a:solidFill>
                  <a:schemeClr val="tx1"/>
                </a:solidFill>
                <a:latin typeface="Arial" panose="020B0604020202020204" pitchFamily="34" charset="0"/>
              </a:defRPr>
            </a:lvl4pPr>
            <a:lvl5pPr eaLnBrk="0" fontAlgn="base" hangingPunct="0">
              <a:spcBef>
                <a:spcPct val="0"/>
              </a:spcBef>
              <a:spcAft>
                <a:spcPct val="0"/>
              </a:spcAft>
              <a:tabLst>
                <a:tab pos="625475" algn="l"/>
              </a:tabLst>
              <a:defRPr>
                <a:solidFill>
                  <a:schemeClr val="tx1"/>
                </a:solidFill>
                <a:latin typeface="Arial" panose="020B0604020202020204" pitchFamily="34" charset="0"/>
              </a:defRPr>
            </a:lvl5pPr>
            <a:lvl6pPr eaLnBrk="0" fontAlgn="base" hangingPunct="0">
              <a:spcBef>
                <a:spcPct val="0"/>
              </a:spcBef>
              <a:spcAft>
                <a:spcPct val="0"/>
              </a:spcAft>
              <a:tabLst>
                <a:tab pos="625475" algn="l"/>
              </a:tabLst>
              <a:defRPr>
                <a:solidFill>
                  <a:schemeClr val="tx1"/>
                </a:solidFill>
                <a:latin typeface="Arial" panose="020B0604020202020204" pitchFamily="34" charset="0"/>
              </a:defRPr>
            </a:lvl6pPr>
            <a:lvl7pPr eaLnBrk="0" fontAlgn="base" hangingPunct="0">
              <a:spcBef>
                <a:spcPct val="0"/>
              </a:spcBef>
              <a:spcAft>
                <a:spcPct val="0"/>
              </a:spcAft>
              <a:tabLst>
                <a:tab pos="625475" algn="l"/>
              </a:tabLst>
              <a:defRPr>
                <a:solidFill>
                  <a:schemeClr val="tx1"/>
                </a:solidFill>
                <a:latin typeface="Arial" panose="020B0604020202020204" pitchFamily="34" charset="0"/>
              </a:defRPr>
            </a:lvl7pPr>
            <a:lvl8pPr eaLnBrk="0" fontAlgn="base" hangingPunct="0">
              <a:spcBef>
                <a:spcPct val="0"/>
              </a:spcBef>
              <a:spcAft>
                <a:spcPct val="0"/>
              </a:spcAft>
              <a:tabLst>
                <a:tab pos="625475" algn="l"/>
              </a:tabLst>
              <a:defRPr>
                <a:solidFill>
                  <a:schemeClr val="tx1"/>
                </a:solidFill>
                <a:latin typeface="Arial" panose="020B0604020202020204" pitchFamily="34" charset="0"/>
              </a:defRPr>
            </a:lvl8pPr>
            <a:lvl9pPr eaLnBrk="0" fontAlgn="base" hangingPunct="0">
              <a:spcBef>
                <a:spcPct val="0"/>
              </a:spcBef>
              <a:spcAft>
                <a:spcPct val="0"/>
              </a:spcAft>
              <a:tabLst>
                <a:tab pos="62547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625475" algn="l"/>
              </a:tabLst>
            </a:pPr>
            <a:r>
              <a:rPr kumimoji="0" lang="en-US" altLang="en-US" sz="1000" b="0" i="0" u="none" strike="noStrike" cap="none" normalizeH="0" baseline="0">
                <a:ln>
                  <a:noFill/>
                </a:ln>
                <a:solidFill>
                  <a:schemeClr val="tx1"/>
                </a:solidFill>
                <a:effectLst/>
                <a:latin typeface="Calibri" panose="020F0502020204030204" pitchFamily="34" charset="0"/>
                <a:ea typeface="Times New Roman" panose="02020603050405020304" pitchFamily="18" charset="0"/>
                <a:cs typeface="Arial" panose="020B0604020202020204" pitchFamily="34" charset="0"/>
              </a:rPr>
              <a:t>Home page:</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625475" algn="l"/>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7">
            <a:extLst>
              <a:ext uri="{FF2B5EF4-FFF2-40B4-BE49-F238E27FC236}">
                <a16:creationId xmlns:a16="http://schemas.microsoft.com/office/drawing/2014/main" id="{18F05589-5CF9-457B-8616-92ED394A476D}"/>
              </a:ext>
            </a:extLst>
          </p:cNvPr>
          <p:cNvSpPr>
            <a:spLocks noChangeArrowheads="1"/>
          </p:cNvSpPr>
          <p:nvPr/>
        </p:nvSpPr>
        <p:spPr bwMode="auto">
          <a:xfrm>
            <a:off x="0" y="16922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8">
            <a:extLst>
              <a:ext uri="{FF2B5EF4-FFF2-40B4-BE49-F238E27FC236}">
                <a16:creationId xmlns:a16="http://schemas.microsoft.com/office/drawing/2014/main" id="{DC82A711-55D6-4669-A718-76F18AEA5244}"/>
              </a:ext>
            </a:extLst>
          </p:cNvPr>
          <p:cNvSpPr>
            <a:spLocks noChangeArrowheads="1"/>
          </p:cNvSpPr>
          <p:nvPr/>
        </p:nvSpPr>
        <p:spPr bwMode="auto">
          <a:xfrm>
            <a:off x="0" y="36734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9">
            <a:extLst>
              <a:ext uri="{FF2B5EF4-FFF2-40B4-BE49-F238E27FC236}">
                <a16:creationId xmlns:a16="http://schemas.microsoft.com/office/drawing/2014/main" id="{46EE06D3-538D-4B4A-B0F9-6C9D2F6C3816}"/>
              </a:ext>
            </a:extLst>
          </p:cNvPr>
          <p:cNvSpPr>
            <a:spLocks noChangeArrowheads="1"/>
          </p:cNvSpPr>
          <p:nvPr/>
        </p:nvSpPr>
        <p:spPr bwMode="auto">
          <a:xfrm>
            <a:off x="0" y="57388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10">
            <a:extLst>
              <a:ext uri="{FF2B5EF4-FFF2-40B4-BE49-F238E27FC236}">
                <a16:creationId xmlns:a16="http://schemas.microsoft.com/office/drawing/2014/main" id="{98C1A112-FF7C-439F-98D0-5C4481177D92}"/>
              </a:ext>
            </a:extLst>
          </p:cNvPr>
          <p:cNvSpPr>
            <a:spLocks noChangeArrowheads="1"/>
          </p:cNvSpPr>
          <p:nvPr/>
        </p:nvSpPr>
        <p:spPr bwMode="auto">
          <a:xfrm>
            <a:off x="0" y="8466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565655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6A517E-936A-4985-AC26-F30468302DF3}"/>
              </a:ext>
            </a:extLst>
          </p:cNvPr>
          <p:cNvPicPr/>
          <p:nvPr/>
        </p:nvPicPr>
        <p:blipFill>
          <a:blip r:embed="rId2">
            <a:extLst>
              <a:ext uri="{28A0092B-C50C-407E-A947-70E740481C1C}">
                <a14:useLocalDpi xmlns:a14="http://schemas.microsoft.com/office/drawing/2010/main" val="0"/>
              </a:ext>
            </a:extLst>
          </a:blip>
          <a:stretch>
            <a:fillRect/>
          </a:stretch>
        </p:blipFill>
        <p:spPr>
          <a:xfrm>
            <a:off x="650451" y="584143"/>
            <a:ext cx="2997722" cy="28448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77334404-5F3C-4328-B3B2-A382237E10CC}"/>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212103" y="584143"/>
            <a:ext cx="3329305" cy="27823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3">
            <a:extLst>
              <a:ext uri="{FF2B5EF4-FFF2-40B4-BE49-F238E27FC236}">
                <a16:creationId xmlns:a16="http://schemas.microsoft.com/office/drawing/2014/main" id="{DC7D27AE-6E65-4C0B-8EF7-3E34BBEDB981}"/>
              </a:ext>
            </a:extLst>
          </p:cNvPr>
          <p:cNvSpPr>
            <a:spLocks noChangeArrowheads="1"/>
          </p:cNvSpPr>
          <p:nvPr/>
        </p:nvSpPr>
        <p:spPr bwMode="auto">
          <a:xfrm>
            <a:off x="1300900" y="204501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4">
            <a:extLst>
              <a:ext uri="{FF2B5EF4-FFF2-40B4-BE49-F238E27FC236}">
                <a16:creationId xmlns:a16="http://schemas.microsoft.com/office/drawing/2014/main" id="{770353D2-2F96-4F73-9435-58F4661DBFE7}"/>
              </a:ext>
            </a:extLst>
          </p:cNvPr>
          <p:cNvSpPr>
            <a:spLocks noChangeArrowheads="1"/>
          </p:cNvSpPr>
          <p:nvPr/>
        </p:nvSpPr>
        <p:spPr bwMode="auto">
          <a:xfrm>
            <a:off x="1300900" y="804894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44CB669F-95B0-4DA9-BD6B-61A46DEC3872}"/>
              </a:ext>
            </a:extLst>
          </p:cNvPr>
          <p:cNvPicPr>
            <a:picLocks noChangeAspect="1"/>
          </p:cNvPicPr>
          <p:nvPr/>
        </p:nvPicPr>
        <p:blipFill>
          <a:blip r:embed="rId4"/>
          <a:stretch>
            <a:fillRect/>
          </a:stretch>
        </p:blipFill>
        <p:spPr>
          <a:xfrm>
            <a:off x="8198142" y="476874"/>
            <a:ext cx="2901948" cy="2952124"/>
          </a:xfrm>
          <a:prstGeom prst="rect">
            <a:avLst/>
          </a:prstGeom>
        </p:spPr>
      </p:pic>
      <p:pic>
        <p:nvPicPr>
          <p:cNvPr id="9" name="Picture 8">
            <a:extLst>
              <a:ext uri="{FF2B5EF4-FFF2-40B4-BE49-F238E27FC236}">
                <a16:creationId xmlns:a16="http://schemas.microsoft.com/office/drawing/2014/main" id="{4C173C3C-6EAB-4BB8-8E1F-41E1AD0B8E30}"/>
              </a:ext>
            </a:extLst>
          </p:cNvPr>
          <p:cNvPicPr>
            <a:picLocks noChangeAspect="1"/>
          </p:cNvPicPr>
          <p:nvPr/>
        </p:nvPicPr>
        <p:blipFill>
          <a:blip r:embed="rId5"/>
          <a:stretch>
            <a:fillRect/>
          </a:stretch>
        </p:blipFill>
        <p:spPr>
          <a:xfrm>
            <a:off x="535341" y="3613161"/>
            <a:ext cx="3112832" cy="3328704"/>
          </a:xfrm>
          <a:prstGeom prst="rect">
            <a:avLst/>
          </a:prstGeom>
        </p:spPr>
      </p:pic>
      <p:pic>
        <p:nvPicPr>
          <p:cNvPr id="10" name="Picture 9">
            <a:extLst>
              <a:ext uri="{FF2B5EF4-FFF2-40B4-BE49-F238E27FC236}">
                <a16:creationId xmlns:a16="http://schemas.microsoft.com/office/drawing/2014/main" id="{F4A3AD1F-7048-4717-BDF9-C961829F5AB2}"/>
              </a:ext>
            </a:extLst>
          </p:cNvPr>
          <p:cNvPicPr>
            <a:picLocks noChangeAspect="1"/>
          </p:cNvPicPr>
          <p:nvPr/>
        </p:nvPicPr>
        <p:blipFill>
          <a:blip r:embed="rId6"/>
          <a:stretch>
            <a:fillRect/>
          </a:stretch>
        </p:blipFill>
        <p:spPr>
          <a:xfrm>
            <a:off x="4006661" y="3613161"/>
            <a:ext cx="3666758" cy="3158002"/>
          </a:xfrm>
          <a:prstGeom prst="rect">
            <a:avLst/>
          </a:prstGeom>
        </p:spPr>
      </p:pic>
      <p:pic>
        <p:nvPicPr>
          <p:cNvPr id="11" name="Picture 10">
            <a:extLst>
              <a:ext uri="{FF2B5EF4-FFF2-40B4-BE49-F238E27FC236}">
                <a16:creationId xmlns:a16="http://schemas.microsoft.com/office/drawing/2014/main" id="{D0A3825C-B6A2-4693-98B8-39444B75B8C1}"/>
              </a:ext>
            </a:extLst>
          </p:cNvPr>
          <p:cNvPicPr>
            <a:picLocks noChangeAspect="1"/>
          </p:cNvPicPr>
          <p:nvPr/>
        </p:nvPicPr>
        <p:blipFill>
          <a:blip r:embed="rId7"/>
          <a:stretch>
            <a:fillRect/>
          </a:stretch>
        </p:blipFill>
        <p:spPr>
          <a:xfrm>
            <a:off x="8213853" y="3505892"/>
            <a:ext cx="2994617" cy="3206774"/>
          </a:xfrm>
          <a:prstGeom prst="rect">
            <a:avLst/>
          </a:prstGeom>
        </p:spPr>
      </p:pic>
    </p:spTree>
    <p:extLst>
      <p:ext uri="{BB962C8B-B14F-4D97-AF65-F5344CB8AC3E}">
        <p14:creationId xmlns:p14="http://schemas.microsoft.com/office/powerpoint/2010/main" val="856992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5A0F180-98BE-4306-8409-2BE0960CE230}"/>
              </a:ext>
            </a:extLst>
          </p:cNvPr>
          <p:cNvPicPr>
            <a:picLocks noGrp="1" noChangeAspect="1"/>
          </p:cNvPicPr>
          <p:nvPr>
            <p:ph idx="1"/>
          </p:nvPr>
        </p:nvPicPr>
        <p:blipFill>
          <a:blip r:embed="rId2"/>
          <a:stretch>
            <a:fillRect/>
          </a:stretch>
        </p:blipFill>
        <p:spPr>
          <a:xfrm>
            <a:off x="196537" y="107326"/>
            <a:ext cx="2548349" cy="3395766"/>
          </a:xfrm>
          <a:prstGeom prst="rect">
            <a:avLst/>
          </a:prstGeom>
        </p:spPr>
      </p:pic>
      <p:pic>
        <p:nvPicPr>
          <p:cNvPr id="5" name="Picture 4">
            <a:extLst>
              <a:ext uri="{FF2B5EF4-FFF2-40B4-BE49-F238E27FC236}">
                <a16:creationId xmlns:a16="http://schemas.microsoft.com/office/drawing/2014/main" id="{F4CCA3C2-C1A3-4DCD-9B00-D16C6996ABF7}"/>
              </a:ext>
            </a:extLst>
          </p:cNvPr>
          <p:cNvPicPr>
            <a:picLocks noChangeAspect="1"/>
          </p:cNvPicPr>
          <p:nvPr/>
        </p:nvPicPr>
        <p:blipFill>
          <a:blip r:embed="rId3"/>
          <a:stretch>
            <a:fillRect/>
          </a:stretch>
        </p:blipFill>
        <p:spPr>
          <a:xfrm>
            <a:off x="3108701" y="107326"/>
            <a:ext cx="2987299" cy="3499407"/>
          </a:xfrm>
          <a:prstGeom prst="rect">
            <a:avLst/>
          </a:prstGeom>
        </p:spPr>
      </p:pic>
      <p:pic>
        <p:nvPicPr>
          <p:cNvPr id="6" name="Picture 5">
            <a:extLst>
              <a:ext uri="{FF2B5EF4-FFF2-40B4-BE49-F238E27FC236}">
                <a16:creationId xmlns:a16="http://schemas.microsoft.com/office/drawing/2014/main" id="{8798F364-B9C4-4C5B-9D03-91EDC6BEEB0B}"/>
              </a:ext>
            </a:extLst>
          </p:cNvPr>
          <p:cNvPicPr>
            <a:picLocks noChangeAspect="1"/>
          </p:cNvPicPr>
          <p:nvPr/>
        </p:nvPicPr>
        <p:blipFill>
          <a:blip r:embed="rId4"/>
          <a:stretch>
            <a:fillRect/>
          </a:stretch>
        </p:blipFill>
        <p:spPr>
          <a:xfrm>
            <a:off x="6242214" y="-107326"/>
            <a:ext cx="6154033" cy="6858000"/>
          </a:xfrm>
          <a:prstGeom prst="rect">
            <a:avLst/>
          </a:prstGeom>
        </p:spPr>
      </p:pic>
      <p:pic>
        <p:nvPicPr>
          <p:cNvPr id="7" name="Picture 6">
            <a:extLst>
              <a:ext uri="{FF2B5EF4-FFF2-40B4-BE49-F238E27FC236}">
                <a16:creationId xmlns:a16="http://schemas.microsoft.com/office/drawing/2014/main" id="{1F8C3666-E87A-40F4-BB33-5D82E6569F44}"/>
              </a:ext>
            </a:extLst>
          </p:cNvPr>
          <p:cNvPicPr>
            <a:picLocks noChangeAspect="1"/>
          </p:cNvPicPr>
          <p:nvPr/>
        </p:nvPicPr>
        <p:blipFill>
          <a:blip r:embed="rId5"/>
          <a:stretch>
            <a:fillRect/>
          </a:stretch>
        </p:blipFill>
        <p:spPr>
          <a:xfrm>
            <a:off x="163934" y="3539157"/>
            <a:ext cx="6078280" cy="3318843"/>
          </a:xfrm>
          <a:prstGeom prst="rect">
            <a:avLst/>
          </a:prstGeom>
        </p:spPr>
      </p:pic>
    </p:spTree>
    <p:extLst>
      <p:ext uri="{BB962C8B-B14F-4D97-AF65-F5344CB8AC3E}">
        <p14:creationId xmlns:p14="http://schemas.microsoft.com/office/powerpoint/2010/main" val="2305624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624864-A3B0-4961-9421-1A1428717A76}"/>
              </a:ext>
            </a:extLst>
          </p:cNvPr>
          <p:cNvSpPr>
            <a:spLocks noGrp="1"/>
          </p:cNvSpPr>
          <p:nvPr>
            <p:ph idx="1"/>
          </p:nvPr>
        </p:nvSpPr>
        <p:spPr>
          <a:xfrm>
            <a:off x="131975" y="235670"/>
            <a:ext cx="11934333" cy="6622329"/>
          </a:xfrm>
        </p:spPr>
        <p:txBody>
          <a:bodyPr>
            <a:normAutofit fontScale="55000" lnSpcReduction="20000"/>
          </a:bodyPr>
          <a:lstStyle/>
          <a:p>
            <a:pPr marL="0" indent="0">
              <a:buNone/>
            </a:pPr>
            <a:r>
              <a:rPr lang="en-US" sz="4400" b="1" dirty="0">
                <a:solidFill>
                  <a:schemeClr val="accent1"/>
                </a:solidFill>
              </a:rPr>
              <a:t>References:</a:t>
            </a:r>
          </a:p>
          <a:p>
            <a:r>
              <a:rPr lang="ar-SA" sz="1900" dirty="0"/>
              <a:t>1</a:t>
            </a:r>
            <a:r>
              <a:rPr lang="en-US" sz="1900" dirty="0"/>
              <a:t>) Techterms.com. (2020). </a:t>
            </a:r>
            <a:r>
              <a:rPr lang="en-US" sz="1900" i="1" dirty="0"/>
              <a:t>Server Definition</a:t>
            </a:r>
            <a:r>
              <a:rPr lang="en-US" sz="1900" dirty="0"/>
              <a:t>. [online] Available at: https://techterms.com/definition/server [Accessed 24 Jan. 2020].</a:t>
            </a:r>
          </a:p>
          <a:p>
            <a:r>
              <a:rPr lang="en-US" sz="1900" dirty="0"/>
              <a:t>2) business.com. (2020). </a:t>
            </a:r>
            <a:r>
              <a:rPr lang="en-US" sz="1900" i="1" dirty="0"/>
              <a:t>What is the purposes of DNS? - business.com</a:t>
            </a:r>
            <a:r>
              <a:rPr lang="en-US" sz="1900" dirty="0"/>
              <a:t>. [online] Available at: https://www.business.com/advice/answers/question/main-purposes-of-dns/ [Accessed 24 Jan. 2020].</a:t>
            </a:r>
          </a:p>
          <a:p>
            <a:r>
              <a:rPr lang="en-US" sz="1900" dirty="0"/>
              <a:t>3) </a:t>
            </a:r>
            <a:r>
              <a:rPr lang="en-US" sz="1900" dirty="0" err="1"/>
              <a:t>Hostwinds</a:t>
            </a:r>
            <a:r>
              <a:rPr lang="en-US" sz="1900" dirty="0"/>
              <a:t> Guides. (2020). </a:t>
            </a:r>
            <a:r>
              <a:rPr lang="en-US" sz="1900" i="1" dirty="0"/>
              <a:t>DNS Servers, Roles and Functions - </a:t>
            </a:r>
            <a:r>
              <a:rPr lang="en-US" sz="1900" i="1" dirty="0" err="1"/>
              <a:t>Hostwinds</a:t>
            </a:r>
            <a:r>
              <a:rPr lang="en-US" sz="1900" i="1" dirty="0"/>
              <a:t> Guides</a:t>
            </a:r>
            <a:r>
              <a:rPr lang="en-US" sz="1900" dirty="0"/>
              <a:t>. [online] Available at: https://www.hostwinds.com/guide/understanding-dns-roles-function/ [Accessed 24 Jan. 2020].</a:t>
            </a:r>
          </a:p>
          <a:p>
            <a:r>
              <a:rPr lang="en-US" sz="1900" dirty="0"/>
              <a:t>4) Anon, (2020). [online] Available at: https://www.cloudflare.com/learning/dns/what-is-dns/ [Accessed 24 Jan. 2020].</a:t>
            </a:r>
          </a:p>
          <a:p>
            <a:r>
              <a:rPr lang="en-US" sz="1900" dirty="0"/>
              <a:t>5) NS1. (2020). </a:t>
            </a:r>
            <a:r>
              <a:rPr lang="en-US" sz="1900" i="1" dirty="0"/>
              <a:t>DNS: Types of DNS Records, DNS Servers and DNS Query Types</a:t>
            </a:r>
            <a:r>
              <a:rPr lang="en-US" sz="1900" dirty="0"/>
              <a:t>. [online] Available at: https://ns1.com/resources/dns-types-records-servers-and-queries [Accessed 24 Jan. 2020]. </a:t>
            </a:r>
          </a:p>
          <a:p>
            <a:r>
              <a:rPr lang="en-US" sz="1900" dirty="0"/>
              <a:t>6) Definitions, D. and Hope, C. (2020). </a:t>
            </a:r>
            <a:r>
              <a:rPr lang="en-US" sz="1900" i="1" dirty="0"/>
              <a:t>What is a DNS Resolver?</a:t>
            </a:r>
            <a:r>
              <a:rPr lang="en-US" sz="1900" dirty="0"/>
              <a:t>. [online] Computerhope.com. Available at: https://www.computerhope.com/jargon/d/dns-resolver.htm [Accessed 24 Jan. 2020]. </a:t>
            </a:r>
          </a:p>
          <a:p>
            <a:r>
              <a:rPr lang="en-US" sz="1900" dirty="0"/>
              <a:t>7) En.wikipedia.org. (2020). </a:t>
            </a:r>
            <a:r>
              <a:rPr lang="en-US" sz="1900" i="1" dirty="0"/>
              <a:t>Root name server</a:t>
            </a:r>
            <a:r>
              <a:rPr lang="en-US" sz="1900" dirty="0"/>
              <a:t>. [online] Available at: https://en.wikipedia.org/wiki/Root_name_server [Accessed 24 Jan. 2020]. </a:t>
            </a:r>
          </a:p>
          <a:p>
            <a:r>
              <a:rPr lang="en-US" sz="1900" dirty="0"/>
              <a:t>8) DNS, M. (2020). </a:t>
            </a:r>
            <a:r>
              <a:rPr lang="en-US" sz="1900" i="1" dirty="0"/>
              <a:t>What Is TLD Name Server?</a:t>
            </a:r>
            <a:r>
              <a:rPr lang="en-US" sz="1900" dirty="0"/>
              <a:t>. [online] Dnsknowledge.com. Available at: https://www.dnsknowledge.com/whatis/tld-name-server/ [Accessed 24 Jan. 2020]. </a:t>
            </a:r>
          </a:p>
          <a:p>
            <a:r>
              <a:rPr lang="en-US" sz="1900" dirty="0"/>
              <a:t>9) DNS, M. (2020). </a:t>
            </a:r>
            <a:r>
              <a:rPr lang="en-US" sz="1900" i="1" dirty="0"/>
              <a:t>What Is Authoritative Name Server?</a:t>
            </a:r>
            <a:r>
              <a:rPr lang="en-US" sz="1900" dirty="0"/>
              <a:t>. [online] Dnsknowledge.com. Available at: https://www.dnsknowledge.com/whatis/authoritative-name-server/ [Accessed 24 Jan. 2020]. </a:t>
            </a:r>
          </a:p>
          <a:p>
            <a:r>
              <a:rPr lang="en-US" sz="1900" dirty="0"/>
              <a:t>10) Pressable Knowledge Base. (2020). </a:t>
            </a:r>
            <a:r>
              <a:rPr lang="en-US" sz="1900" i="1" dirty="0"/>
              <a:t>DNS Record Types and Usage Explained</a:t>
            </a:r>
            <a:r>
              <a:rPr lang="en-US" sz="1900" dirty="0"/>
              <a:t>. [online] Available at: https://kb.pressable.com/article/dns-record-types-explained/ [Accessed 24 Jan. 2020]. </a:t>
            </a:r>
          </a:p>
          <a:p>
            <a:r>
              <a:rPr lang="en-US" sz="1900" dirty="0"/>
              <a:t>11) </a:t>
            </a:r>
            <a:r>
              <a:rPr lang="en-US" sz="1900" dirty="0" err="1"/>
              <a:t>Simpledns.plus</a:t>
            </a:r>
            <a:r>
              <a:rPr lang="en-US" sz="1900" dirty="0"/>
              <a:t>. (2020). </a:t>
            </a:r>
            <a:r>
              <a:rPr lang="en-US" sz="1900" i="1" dirty="0"/>
              <a:t>DNS Record types</a:t>
            </a:r>
            <a:r>
              <a:rPr lang="en-US" sz="1900" dirty="0"/>
              <a:t>. [online] Available at: https://simpledns.plus/help/dns-record-types [Accessed 24 Jan. 2020]. </a:t>
            </a:r>
          </a:p>
          <a:p>
            <a:r>
              <a:rPr lang="en-US" sz="1900" dirty="0"/>
              <a:t>12) Donovan, M. (2020). </a:t>
            </a:r>
            <a:r>
              <a:rPr lang="en-US" sz="1900" i="1" dirty="0"/>
              <a:t>What Does a Website Manager Do? | Buzz Pro Studio</a:t>
            </a:r>
            <a:r>
              <a:rPr lang="en-US" sz="1900" dirty="0"/>
              <a:t>. [online] Buzzprostudio.com. Available at: https://www.buzzprostudio.com/website-management/what-does-a-website-manager-do [Accessed 24 Jan. 2020]. </a:t>
            </a:r>
          </a:p>
          <a:p>
            <a:r>
              <a:rPr lang="en-US" sz="1900" dirty="0"/>
              <a:t>13) PURPLE ZEUS. (2020). </a:t>
            </a:r>
            <a:r>
              <a:rPr lang="en-US" sz="1900" i="1" dirty="0"/>
              <a:t>Hardware and software</a:t>
            </a:r>
            <a:r>
              <a:rPr lang="en-US" sz="1900" dirty="0"/>
              <a:t>. [online] Available at: https://www.purplezeus.com/hardware-and-software.html [Accessed 24 Jan. 2020]. </a:t>
            </a:r>
          </a:p>
          <a:p>
            <a:r>
              <a:rPr lang="en-US" sz="1900" dirty="0"/>
              <a:t>14) Coursereport.com. (2020). </a:t>
            </a:r>
            <a:r>
              <a:rPr lang="en-US" sz="1900" i="1" dirty="0"/>
              <a:t>Front End Development vs Back End Development: Where to Start?</a:t>
            </a:r>
            <a:r>
              <a:rPr lang="en-US" sz="1900" dirty="0"/>
              <a:t>. [online] Available at: https://www.coursereport.com/blog/front-end-development-vs-back-end-development-where-to-start [Accessed 24 Jan. 2020]. </a:t>
            </a:r>
          </a:p>
          <a:p>
            <a:r>
              <a:rPr lang="en-US" sz="1900" dirty="0"/>
              <a:t>15) </a:t>
            </a:r>
            <a:r>
              <a:rPr lang="en-US" sz="1900" dirty="0" err="1"/>
              <a:t>Glossarytech</a:t>
            </a:r>
            <a:r>
              <a:rPr lang="en-US" sz="1900" dirty="0"/>
              <a:t>. (2020). </a:t>
            </a:r>
            <a:r>
              <a:rPr lang="en-US" sz="1900" i="1" dirty="0"/>
              <a:t>Front-end technologies</a:t>
            </a:r>
            <a:r>
              <a:rPr lang="en-US" sz="1900" dirty="0"/>
              <a:t>. [online] Available at: https://glossarytech.com/terms/front_end-technologies [Accessed 24 Jan. 2020]. </a:t>
            </a:r>
          </a:p>
          <a:p>
            <a:r>
              <a:rPr lang="en-US" sz="1900" dirty="0"/>
              <a:t>16) </a:t>
            </a:r>
            <a:r>
              <a:rPr lang="en-US" sz="1900" dirty="0" err="1"/>
              <a:t>AcadGild</a:t>
            </a:r>
            <a:r>
              <a:rPr lang="en-US" sz="1900" dirty="0"/>
              <a:t>. (2020). </a:t>
            </a:r>
            <a:r>
              <a:rPr lang="en-US" sz="1900" i="1" dirty="0"/>
              <a:t>Top 6 Back-End Technologies and Tools You Must Know | Back End Technologies Tutorial</a:t>
            </a:r>
            <a:r>
              <a:rPr lang="en-US" sz="1900" dirty="0"/>
              <a:t>. [online] Available at: https://acadgild.com/blog/back-end-technologies-development-tools [Accessed 24 Jan. 2020]. </a:t>
            </a:r>
          </a:p>
          <a:p>
            <a:r>
              <a:rPr lang="en-US" sz="1900" dirty="0"/>
              <a:t>17) Ruby on Rails Consulting. (2020). </a:t>
            </a:r>
            <a:r>
              <a:rPr lang="en-US" sz="1900" i="1" dirty="0"/>
              <a:t>Tools, Techniques And Material Design For Developing Any Web Page - Ruby on Rails Consulting</a:t>
            </a:r>
            <a:r>
              <a:rPr lang="en-US" sz="1900" dirty="0"/>
              <a:t>. [online] Available at: http://codeapogee.com/tools-techniques-material-design-developing-web-page/ [Accessed 24 Jan. 2020]. </a:t>
            </a:r>
          </a:p>
          <a:p>
            <a:r>
              <a:rPr lang="en-US" sz="1900" dirty="0"/>
              <a:t>18) Smashing Magazine. (2020). </a:t>
            </a:r>
            <a:r>
              <a:rPr lang="en-US" sz="1900" i="1" dirty="0"/>
              <a:t>Responsive Web Design Techniques, Tools and Design Strategies — Smashing Magazine</a:t>
            </a:r>
            <a:r>
              <a:rPr lang="en-US" sz="1900" dirty="0"/>
              <a:t>. [online] Available at: https://www.smashingmagazine.com/2011/07/responsive-web-design-techniques-tools-and-design-strategies/ [Accessed 24 Jan. 2020]. </a:t>
            </a:r>
          </a:p>
          <a:p>
            <a:r>
              <a:rPr lang="en-US" sz="1900" dirty="0"/>
              <a:t>19) Google Books. (2020). </a:t>
            </a:r>
            <a:r>
              <a:rPr lang="en-US" sz="1900" i="1" dirty="0"/>
              <a:t>Cybercrime</a:t>
            </a:r>
            <a:r>
              <a:rPr lang="en-US" sz="1900" dirty="0"/>
              <a:t>. [online] Available at: https://books.google.jo/books?id=U35HVJyADlEC&amp;pg=PT229&amp;lpg=PT229&amp;dq=Difference+between+online+website+creation+tools+and+made-to-order+sites&amp;source=bl&amp;ots=UhJwEbuJVp&amp;sig=ACfU3U2-3Mv9q_NquP8WZpD5vis3OUA0BQ&amp;hl=ar&amp;sa=X&amp;ved=2ahUKEwj_3bv51JznAhVPyoUKHXEkAc4Q6AEwDHoECA0QAQ#v=onepage&amp;q=Difference%20between%20online%20website%20creation%20tools%20and%20made-to-order%20sites&amp;f=false [Accessed 24 Jan. 2020]. </a:t>
            </a:r>
          </a:p>
          <a:p>
            <a:endParaRPr lang="en-US" dirty="0"/>
          </a:p>
        </p:txBody>
      </p:sp>
    </p:spTree>
    <p:extLst>
      <p:ext uri="{BB962C8B-B14F-4D97-AF65-F5344CB8AC3E}">
        <p14:creationId xmlns:p14="http://schemas.microsoft.com/office/powerpoint/2010/main" val="1319328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75C54-D6BE-4313-8E21-C5B5DB989F1C}"/>
              </a:ext>
            </a:extLst>
          </p:cNvPr>
          <p:cNvSpPr>
            <a:spLocks noGrp="1"/>
          </p:cNvSpPr>
          <p:nvPr>
            <p:ph type="title"/>
          </p:nvPr>
        </p:nvSpPr>
        <p:spPr/>
        <p:txBody>
          <a:bodyPr/>
          <a:lstStyle/>
          <a:p>
            <a:r>
              <a:rPr lang="en-US" b="1" dirty="0"/>
              <a:t>Introduction</a:t>
            </a:r>
            <a:br>
              <a:rPr lang="en-US" b="1" dirty="0"/>
            </a:br>
            <a:endParaRPr lang="en-US" dirty="0"/>
          </a:p>
        </p:txBody>
      </p:sp>
      <p:sp>
        <p:nvSpPr>
          <p:cNvPr id="3" name="Content Placeholder 2">
            <a:extLst>
              <a:ext uri="{FF2B5EF4-FFF2-40B4-BE49-F238E27FC236}">
                <a16:creationId xmlns:a16="http://schemas.microsoft.com/office/drawing/2014/main" id="{9C974B80-E716-4F28-869E-1F2617983ED1}"/>
              </a:ext>
            </a:extLst>
          </p:cNvPr>
          <p:cNvSpPr>
            <a:spLocks noGrp="1"/>
          </p:cNvSpPr>
          <p:nvPr>
            <p:ph idx="1"/>
          </p:nvPr>
        </p:nvSpPr>
        <p:spPr/>
        <p:txBody>
          <a:bodyPr/>
          <a:lstStyle/>
          <a:p>
            <a:r>
              <a:rPr lang="en-US" dirty="0"/>
              <a:t>In the beginning, I was asked by the Ministry of Education to design a distinctive website that serves their job business and facilitates the automation of the business so that all of them become electronic rather than paper and certainly reduce the problems they face</a:t>
            </a:r>
            <a:r>
              <a:rPr lang="ar-JO" dirty="0"/>
              <a:t>.</a:t>
            </a:r>
            <a:endParaRPr lang="en-US" dirty="0"/>
          </a:p>
          <a:p>
            <a:endParaRPr lang="en-US" dirty="0"/>
          </a:p>
        </p:txBody>
      </p:sp>
      <p:pic>
        <p:nvPicPr>
          <p:cNvPr id="5" name="Graphic 4" descr="Computer">
            <a:extLst>
              <a:ext uri="{FF2B5EF4-FFF2-40B4-BE49-F238E27FC236}">
                <a16:creationId xmlns:a16="http://schemas.microsoft.com/office/drawing/2014/main" id="{8EE04B47-AE7C-4BED-A905-CB303113B3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23588" y="4489515"/>
            <a:ext cx="3685879" cy="1996126"/>
          </a:xfrm>
          <a:prstGeom prst="rect">
            <a:avLst/>
          </a:prstGeom>
        </p:spPr>
      </p:pic>
    </p:spTree>
    <p:extLst>
      <p:ext uri="{BB962C8B-B14F-4D97-AF65-F5344CB8AC3E}">
        <p14:creationId xmlns:p14="http://schemas.microsoft.com/office/powerpoint/2010/main" val="1225150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93C06-390E-4AAD-A913-AA929F2F0BD8}"/>
              </a:ext>
            </a:extLst>
          </p:cNvPr>
          <p:cNvSpPr>
            <a:spLocks noGrp="1"/>
          </p:cNvSpPr>
          <p:nvPr>
            <p:ph type="title"/>
          </p:nvPr>
        </p:nvSpPr>
        <p:spPr/>
        <p:txBody>
          <a:bodyPr/>
          <a:lstStyle/>
          <a:p>
            <a:r>
              <a:rPr lang="en-US" b="1" dirty="0"/>
              <a:t>Server </a:t>
            </a:r>
            <a:br>
              <a:rPr lang="en-US" b="1" dirty="0"/>
            </a:br>
            <a:endParaRPr lang="en-US" dirty="0"/>
          </a:p>
        </p:txBody>
      </p:sp>
      <p:sp>
        <p:nvSpPr>
          <p:cNvPr id="3" name="Content Placeholder 2">
            <a:extLst>
              <a:ext uri="{FF2B5EF4-FFF2-40B4-BE49-F238E27FC236}">
                <a16:creationId xmlns:a16="http://schemas.microsoft.com/office/drawing/2014/main" id="{CFC0A716-7040-4609-B8B8-0A6E98C670E5}"/>
              </a:ext>
            </a:extLst>
          </p:cNvPr>
          <p:cNvSpPr>
            <a:spLocks noGrp="1"/>
          </p:cNvSpPr>
          <p:nvPr>
            <p:ph idx="1"/>
          </p:nvPr>
        </p:nvSpPr>
        <p:spPr/>
        <p:txBody>
          <a:bodyPr/>
          <a:lstStyle/>
          <a:p>
            <a:r>
              <a:rPr lang="en-US" dirty="0"/>
              <a:t>To host and manage websites we need an infrastructure hosted server. There are many application servers available on the market that can be open source like Apache web server. Therefore, to host a website, you need to publish the code on the application server and then the site can be hosted. To manage websites, you can use proxy servers like Nginx or even load balancer to direct equal traffic to the application server.</a:t>
            </a:r>
          </a:p>
        </p:txBody>
      </p:sp>
      <p:pic>
        <p:nvPicPr>
          <p:cNvPr id="5" name="Graphic 4" descr="Database">
            <a:extLst>
              <a:ext uri="{FF2B5EF4-FFF2-40B4-BE49-F238E27FC236}">
                <a16:creationId xmlns:a16="http://schemas.microsoft.com/office/drawing/2014/main" id="{3F380727-AD0D-47D3-AF85-46AE76537F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3968684"/>
            <a:ext cx="1172066" cy="2072677"/>
          </a:xfrm>
          <a:prstGeom prst="rect">
            <a:avLst/>
          </a:prstGeom>
        </p:spPr>
      </p:pic>
    </p:spTree>
    <p:extLst>
      <p:ext uri="{BB962C8B-B14F-4D97-AF65-F5344CB8AC3E}">
        <p14:creationId xmlns:p14="http://schemas.microsoft.com/office/powerpoint/2010/main" val="3435650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86B68-B046-4E2D-BBB7-6AF6EA67380B}"/>
              </a:ext>
            </a:extLst>
          </p:cNvPr>
          <p:cNvSpPr>
            <a:spLocks noGrp="1"/>
          </p:cNvSpPr>
          <p:nvPr>
            <p:ph type="title"/>
          </p:nvPr>
        </p:nvSpPr>
        <p:spPr/>
        <p:txBody>
          <a:bodyPr/>
          <a:lstStyle/>
          <a:p>
            <a:r>
              <a:rPr lang="en-US" dirty="0"/>
              <a:t>DNS</a:t>
            </a:r>
          </a:p>
        </p:txBody>
      </p:sp>
      <p:sp>
        <p:nvSpPr>
          <p:cNvPr id="3" name="Content Placeholder 2">
            <a:extLst>
              <a:ext uri="{FF2B5EF4-FFF2-40B4-BE49-F238E27FC236}">
                <a16:creationId xmlns:a16="http://schemas.microsoft.com/office/drawing/2014/main" id="{DDDFA684-F756-44B7-93BD-222DC29816BD}"/>
              </a:ext>
            </a:extLst>
          </p:cNvPr>
          <p:cNvSpPr>
            <a:spLocks noGrp="1"/>
          </p:cNvSpPr>
          <p:nvPr>
            <p:ph idx="1"/>
          </p:nvPr>
        </p:nvSpPr>
        <p:spPr/>
        <p:txBody>
          <a:bodyPr/>
          <a:lstStyle/>
          <a:p>
            <a:r>
              <a:rPr lang="en-US" dirty="0"/>
              <a:t>DNS is the domain name system, and each organization has a unique domain name, so what DNS does is it resolves the host name to an IP address and vice versa. When you click www.google.com, you don't know the actual google IP address, but the DNS servers have information about Google's IP address, so it will resolve the Google host name and direct traffic to the google server IP address.</a:t>
            </a:r>
          </a:p>
        </p:txBody>
      </p:sp>
      <p:pic>
        <p:nvPicPr>
          <p:cNvPr id="5" name="Graphic 4" descr="Web design">
            <a:extLst>
              <a:ext uri="{FF2B5EF4-FFF2-40B4-BE49-F238E27FC236}">
                <a16:creationId xmlns:a16="http://schemas.microsoft.com/office/drawing/2014/main" id="{56A492D8-378C-4DB8-AA09-5A61AECC60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90540" y="65112"/>
            <a:ext cx="3008722" cy="1865288"/>
          </a:xfrm>
          <a:prstGeom prst="rect">
            <a:avLst/>
          </a:prstGeom>
        </p:spPr>
      </p:pic>
    </p:spTree>
    <p:extLst>
      <p:ext uri="{BB962C8B-B14F-4D97-AF65-F5344CB8AC3E}">
        <p14:creationId xmlns:p14="http://schemas.microsoft.com/office/powerpoint/2010/main" val="3080153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8C856-B4D5-4F7E-A876-B7F6B9BBCD0B}"/>
              </a:ext>
            </a:extLst>
          </p:cNvPr>
          <p:cNvSpPr>
            <a:spLocks noGrp="1"/>
          </p:cNvSpPr>
          <p:nvPr>
            <p:ph type="title"/>
          </p:nvPr>
        </p:nvSpPr>
        <p:spPr/>
        <p:txBody>
          <a:bodyPr/>
          <a:lstStyle/>
          <a:p>
            <a:r>
              <a:rPr lang="en-US" dirty="0"/>
              <a:t>The purpose of DNS</a:t>
            </a:r>
          </a:p>
        </p:txBody>
      </p:sp>
      <p:sp>
        <p:nvSpPr>
          <p:cNvPr id="3" name="Content Placeholder 2">
            <a:extLst>
              <a:ext uri="{FF2B5EF4-FFF2-40B4-BE49-F238E27FC236}">
                <a16:creationId xmlns:a16="http://schemas.microsoft.com/office/drawing/2014/main" id="{F05AC11F-AB53-46D2-98FB-2DBE15ECF868}"/>
              </a:ext>
            </a:extLst>
          </p:cNvPr>
          <p:cNvSpPr>
            <a:spLocks noGrp="1"/>
          </p:cNvSpPr>
          <p:nvPr>
            <p:ph idx="1"/>
          </p:nvPr>
        </p:nvSpPr>
        <p:spPr/>
        <p:txBody>
          <a:bodyPr/>
          <a:lstStyle/>
          <a:p>
            <a:r>
              <a:rPr lang="en-US" dirty="0"/>
              <a:t>(Domain Name System) it invented in 1984 It relies on IP address and domain name, it arranges the naming for computers or services and resources, links information with custom domain names and translates it as the domain name meaningful (binary) related to network equipment, processing, and location worldwide</a:t>
            </a:r>
          </a:p>
          <a:p>
            <a:endParaRPr lang="en-US" dirty="0"/>
          </a:p>
        </p:txBody>
      </p:sp>
      <p:pic>
        <p:nvPicPr>
          <p:cNvPr id="5" name="Graphic 4" descr="Spider web">
            <a:extLst>
              <a:ext uri="{FF2B5EF4-FFF2-40B4-BE49-F238E27FC236}">
                <a16:creationId xmlns:a16="http://schemas.microsoft.com/office/drawing/2014/main" id="{8B3C8F12-A42F-497E-BB67-EEFCCB4A28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10985" y="379411"/>
            <a:ext cx="1745530" cy="1320799"/>
          </a:xfrm>
          <a:prstGeom prst="rect">
            <a:avLst/>
          </a:prstGeom>
        </p:spPr>
      </p:pic>
    </p:spTree>
    <p:extLst>
      <p:ext uri="{BB962C8B-B14F-4D97-AF65-F5344CB8AC3E}">
        <p14:creationId xmlns:p14="http://schemas.microsoft.com/office/powerpoint/2010/main" val="4104754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28E62-05D4-49FC-9B7F-248BB62E56DB}"/>
              </a:ext>
            </a:extLst>
          </p:cNvPr>
          <p:cNvSpPr>
            <a:spLocks noGrp="1"/>
          </p:cNvSpPr>
          <p:nvPr>
            <p:ph type="title"/>
          </p:nvPr>
        </p:nvSpPr>
        <p:spPr/>
        <p:txBody>
          <a:bodyPr/>
          <a:lstStyle/>
          <a:p>
            <a:r>
              <a:rPr lang="en-US" dirty="0"/>
              <a:t>Function of DNS:</a:t>
            </a:r>
          </a:p>
        </p:txBody>
      </p:sp>
      <p:sp>
        <p:nvSpPr>
          <p:cNvPr id="3" name="Content Placeholder 2">
            <a:extLst>
              <a:ext uri="{FF2B5EF4-FFF2-40B4-BE49-F238E27FC236}">
                <a16:creationId xmlns:a16="http://schemas.microsoft.com/office/drawing/2014/main" id="{06972A23-BE64-4B34-BD3D-9068772DC31D}"/>
              </a:ext>
            </a:extLst>
          </p:cNvPr>
          <p:cNvSpPr>
            <a:spLocks noGrp="1"/>
          </p:cNvSpPr>
          <p:nvPr>
            <p:ph idx="1"/>
          </p:nvPr>
        </p:nvSpPr>
        <p:spPr/>
        <p:txBody>
          <a:bodyPr>
            <a:normAutofit/>
          </a:bodyPr>
          <a:lstStyle/>
          <a:p>
            <a:r>
              <a:rPr lang="en-US" dirty="0"/>
              <a:t>for each site name (domain name or URL: resource locator) and IP address. An IP address consists of four groups of numbers separated by periods (Ipv4). When you open a web browser and enter the site name, the browser will go directly to the website without having to enter the website's IP address. The process of "translating" the domain name into an IP address to allow the browser to understand and access the site is the job of the DNS server. DNS goes back and forth to translate the "IP" address into "name" and vice versa. Users only need to remember "names", no need to remember IP addresses (IP addresses are hard numbers to remember).</a:t>
            </a:r>
          </a:p>
          <a:p>
            <a:endParaRPr lang="en-US" dirty="0"/>
          </a:p>
        </p:txBody>
      </p:sp>
      <p:pic>
        <p:nvPicPr>
          <p:cNvPr id="5" name="Graphic 4" descr="Web cam">
            <a:extLst>
              <a:ext uri="{FF2B5EF4-FFF2-40B4-BE49-F238E27FC236}">
                <a16:creationId xmlns:a16="http://schemas.microsoft.com/office/drawing/2014/main" id="{61D7874A-E809-4864-968E-2454A3665E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76653" y="379411"/>
            <a:ext cx="1638693" cy="1320800"/>
          </a:xfrm>
          <a:prstGeom prst="rect">
            <a:avLst/>
          </a:prstGeom>
        </p:spPr>
      </p:pic>
    </p:spTree>
    <p:extLst>
      <p:ext uri="{BB962C8B-B14F-4D97-AF65-F5344CB8AC3E}">
        <p14:creationId xmlns:p14="http://schemas.microsoft.com/office/powerpoint/2010/main" val="848713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1335D-92E7-411D-AF02-C4CADD4FD784}"/>
              </a:ext>
            </a:extLst>
          </p:cNvPr>
          <p:cNvSpPr>
            <a:spLocks noGrp="1"/>
          </p:cNvSpPr>
          <p:nvPr>
            <p:ph type="title"/>
          </p:nvPr>
        </p:nvSpPr>
        <p:spPr/>
        <p:txBody>
          <a:bodyPr/>
          <a:lstStyle/>
          <a:p>
            <a:r>
              <a:rPr lang="en-US" dirty="0"/>
              <a:t>How DNS work</a:t>
            </a:r>
          </a:p>
        </p:txBody>
      </p:sp>
      <p:sp>
        <p:nvSpPr>
          <p:cNvPr id="3" name="Content Placeholder 2">
            <a:extLst>
              <a:ext uri="{FF2B5EF4-FFF2-40B4-BE49-F238E27FC236}">
                <a16:creationId xmlns:a16="http://schemas.microsoft.com/office/drawing/2014/main" id="{AAD9E7EE-628F-48E7-A881-F1F6050D7A77}"/>
              </a:ext>
            </a:extLst>
          </p:cNvPr>
          <p:cNvSpPr>
            <a:spLocks noGrp="1"/>
          </p:cNvSpPr>
          <p:nvPr>
            <p:ph idx="1"/>
          </p:nvPr>
        </p:nvSpPr>
        <p:spPr/>
        <p:txBody>
          <a:bodyPr/>
          <a:lstStyle/>
          <a:p>
            <a:r>
              <a:rPr lang="en-US" dirty="0"/>
              <a:t>How DNS work</a:t>
            </a:r>
            <a:r>
              <a:rPr lang="en-US" b="1" dirty="0"/>
              <a:t> </a:t>
            </a:r>
            <a:r>
              <a:rPr lang="en-US" dirty="0"/>
              <a:t>-Each service supplier operates and maintains its own DNS server, together with machines inside a part of that service supplier within the web. That is, if a browser searches the address of an internet site, the DNS server resolves the name of this web site to be the DNS server of the organization that manages the web site, not of any organization (service provider).</a:t>
            </a:r>
          </a:p>
          <a:p>
            <a:endParaRPr lang="en-US" dirty="0"/>
          </a:p>
        </p:txBody>
      </p:sp>
      <p:pic>
        <p:nvPicPr>
          <p:cNvPr id="5" name="Graphic 4" descr="Workflow">
            <a:extLst>
              <a:ext uri="{FF2B5EF4-FFF2-40B4-BE49-F238E27FC236}">
                <a16:creationId xmlns:a16="http://schemas.microsoft.com/office/drawing/2014/main" id="{2D46CBCE-FA93-47AD-AD67-4C3698DCB7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0466" y="3942760"/>
            <a:ext cx="4958499" cy="2429759"/>
          </a:xfrm>
          <a:prstGeom prst="rect">
            <a:avLst/>
          </a:prstGeom>
        </p:spPr>
      </p:pic>
    </p:spTree>
    <p:extLst>
      <p:ext uri="{BB962C8B-B14F-4D97-AF65-F5344CB8AC3E}">
        <p14:creationId xmlns:p14="http://schemas.microsoft.com/office/powerpoint/2010/main" val="787251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FFF4B-1897-4769-81A8-B95A1ED53C6E}"/>
              </a:ext>
            </a:extLst>
          </p:cNvPr>
          <p:cNvSpPr>
            <a:spLocks noGrp="1"/>
          </p:cNvSpPr>
          <p:nvPr>
            <p:ph type="title"/>
          </p:nvPr>
        </p:nvSpPr>
        <p:spPr/>
        <p:txBody>
          <a:bodyPr/>
          <a:lstStyle/>
          <a:p>
            <a:r>
              <a:rPr lang="en-US" b="1" dirty="0"/>
              <a:t>How to manage a domain name</a:t>
            </a:r>
            <a:br>
              <a:rPr lang="en-US" b="1" dirty="0"/>
            </a:br>
            <a:endParaRPr lang="en-US" dirty="0"/>
          </a:p>
        </p:txBody>
      </p:sp>
      <p:sp>
        <p:nvSpPr>
          <p:cNvPr id="3" name="Content Placeholder 2">
            <a:extLst>
              <a:ext uri="{FF2B5EF4-FFF2-40B4-BE49-F238E27FC236}">
                <a16:creationId xmlns:a16="http://schemas.microsoft.com/office/drawing/2014/main" id="{5D4CDDF9-3A64-4346-8CDB-135E100E3F16}"/>
              </a:ext>
            </a:extLst>
          </p:cNvPr>
          <p:cNvSpPr>
            <a:spLocks noGrp="1"/>
          </p:cNvSpPr>
          <p:nvPr>
            <p:ph idx="1"/>
          </p:nvPr>
        </p:nvSpPr>
        <p:spPr/>
        <p:txBody>
          <a:bodyPr/>
          <a:lstStyle/>
          <a:p>
            <a:r>
              <a:rPr lang="en-US" dirty="0"/>
              <a:t>The organization and management of domain names is through (ICANN)Parts of the domain:</a:t>
            </a:r>
          </a:p>
          <a:p>
            <a:r>
              <a:rPr lang="en-US" dirty="0"/>
              <a:t>1) The domain of the higher level is managed by an institution or more in its history </a:t>
            </a:r>
          </a:p>
          <a:p>
            <a:r>
              <a:rPr lang="en-US" dirty="0"/>
              <a:t>2) an actual field</a:t>
            </a:r>
          </a:p>
          <a:p>
            <a:endParaRPr lang="en-US" dirty="0"/>
          </a:p>
        </p:txBody>
      </p:sp>
      <p:pic>
        <p:nvPicPr>
          <p:cNvPr id="4" name="Picture 3">
            <a:extLst>
              <a:ext uri="{FF2B5EF4-FFF2-40B4-BE49-F238E27FC236}">
                <a16:creationId xmlns:a16="http://schemas.microsoft.com/office/drawing/2014/main" id="{4055D5B2-F99D-4892-8544-16732DC0A276}"/>
              </a:ext>
            </a:extLst>
          </p:cNvPr>
          <p:cNvPicPr/>
          <p:nvPr/>
        </p:nvPicPr>
        <p:blipFill rotWithShape="1">
          <a:blip r:embed="rId2"/>
          <a:srcRect l="24342" t="30697" r="20913" b="36507"/>
          <a:stretch/>
        </p:blipFill>
        <p:spPr bwMode="auto">
          <a:xfrm>
            <a:off x="3226117" y="3429000"/>
            <a:ext cx="5739765" cy="19761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8582526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F609A-4FBC-469E-AFCE-FE80C6269DBF}"/>
              </a:ext>
            </a:extLst>
          </p:cNvPr>
          <p:cNvSpPr>
            <a:spLocks noGrp="1"/>
          </p:cNvSpPr>
          <p:nvPr>
            <p:ph type="title"/>
          </p:nvPr>
        </p:nvSpPr>
        <p:spPr/>
        <p:txBody>
          <a:bodyPr/>
          <a:lstStyle/>
          <a:p>
            <a:r>
              <a:rPr lang="en-US" dirty="0"/>
              <a:t>Sitemap </a:t>
            </a:r>
          </a:p>
        </p:txBody>
      </p:sp>
      <p:pic>
        <p:nvPicPr>
          <p:cNvPr id="4" name="Content Placeholder 3">
            <a:extLst>
              <a:ext uri="{FF2B5EF4-FFF2-40B4-BE49-F238E27FC236}">
                <a16:creationId xmlns:a16="http://schemas.microsoft.com/office/drawing/2014/main" id="{EBEC2633-3C02-41AF-B60D-33F4C2850E86}"/>
              </a:ext>
            </a:extLst>
          </p:cNvPr>
          <p:cNvPicPr>
            <a:picLocks noGrp="1"/>
          </p:cNvPicPr>
          <p:nvPr>
            <p:ph idx="1"/>
          </p:nvPr>
        </p:nvPicPr>
        <p:blipFill>
          <a:blip r:embed="rId2"/>
          <a:stretch>
            <a:fillRect/>
          </a:stretch>
        </p:blipFill>
        <p:spPr>
          <a:xfrm>
            <a:off x="781792" y="1564850"/>
            <a:ext cx="9248327" cy="43740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0563208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138</TotalTime>
  <Words>1461</Words>
  <Application>Microsoft Office PowerPoint</Application>
  <PresentationFormat>Widescreen</PresentationFormat>
  <Paragraphs>48</Paragraphs>
  <Slides>15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Arial Rounded MT Bold</vt:lpstr>
      <vt:lpstr>Calibri</vt:lpstr>
      <vt:lpstr>Calibri Light</vt:lpstr>
      <vt:lpstr>Trebuchet MS</vt:lpstr>
      <vt:lpstr>Wingdings 3</vt:lpstr>
      <vt:lpstr>Facet</vt:lpstr>
      <vt:lpstr>                                                Website Design &amp; Development 010202122                                                            Name: Heba Hanandeh                                                            ID: 18110060                                                             Instructor: Dr. Jalal Kiswani                                                             </vt:lpstr>
      <vt:lpstr>Introduction </vt:lpstr>
      <vt:lpstr>Server  </vt:lpstr>
      <vt:lpstr>DNS</vt:lpstr>
      <vt:lpstr>The purpose of DNS</vt:lpstr>
      <vt:lpstr>Function of DNS:</vt:lpstr>
      <vt:lpstr>How DNS work</vt:lpstr>
      <vt:lpstr>How to manage a domain name </vt:lpstr>
      <vt:lpstr>Sitemap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Website Design &amp; Development 010202122                                                            Name: Heba Hanandeh                                                            ID: 18110060                                                             Instructor: Dr. Jalal Kiswani                                                             </dc:title>
  <dc:creator>DELL</dc:creator>
  <cp:lastModifiedBy>DELL</cp:lastModifiedBy>
  <cp:revision>9</cp:revision>
  <dcterms:created xsi:type="dcterms:W3CDTF">2020-01-25T14:30:53Z</dcterms:created>
  <dcterms:modified xsi:type="dcterms:W3CDTF">2020-01-26T01:38:13Z</dcterms:modified>
</cp:coreProperties>
</file>